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67" r:id="rId3"/>
    <p:sldId id="257" r:id="rId4"/>
    <p:sldId id="258" r:id="rId5"/>
    <p:sldId id="259" r:id="rId6"/>
    <p:sldId id="270" r:id="rId7"/>
    <p:sldId id="269" r:id="rId8"/>
    <p:sldId id="260" r:id="rId9"/>
    <p:sldId id="261" r:id="rId10"/>
    <p:sldId id="268" r:id="rId11"/>
    <p:sldId id="271" r:id="rId12"/>
    <p:sldId id="280" r:id="rId13"/>
    <p:sldId id="272" r:id="rId14"/>
    <p:sldId id="273" r:id="rId15"/>
    <p:sldId id="262" r:id="rId16"/>
    <p:sldId id="274" r:id="rId17"/>
    <p:sldId id="275" r:id="rId18"/>
    <p:sldId id="276" r:id="rId19"/>
    <p:sldId id="277" r:id="rId20"/>
    <p:sldId id="278" r:id="rId21"/>
    <p:sldId id="279" r:id="rId22"/>
    <p:sldId id="263" r:id="rId23"/>
    <p:sldId id="264" r:id="rId24"/>
    <p:sldId id="265" r:id="rId25"/>
  </p:sldIdLst>
  <p:sldSz cx="9144000" cy="5143500" type="screen16x9"/>
  <p:notesSz cx="6858000" cy="9144000"/>
  <p:embeddedFontLst>
    <p:embeddedFont>
      <p:font typeface="Montserrat" panose="000005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WEekOVX903N9o2gnEFMb5ZKL2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295A1-8CF9-411E-A540-08F9F6BD649A}" v="14" dt="2022-09-29T14:28:56.832"/>
  </p1510:revLst>
</p1510:revInfo>
</file>

<file path=ppt/tableStyles.xml><?xml version="1.0" encoding="utf-8"?>
<a:tblStyleLst xmlns:a="http://schemas.openxmlformats.org/drawingml/2006/main" def="{78974D2C-36F9-49FB-A609-B5ECD4D7DCA0}">
  <a:tblStyle styleId="{78974D2C-36F9-49FB-A609-B5ECD4D7DC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ồng Phúc" userId="77c5060b15ce8376" providerId="LiveId" clId="{32C295A1-8CF9-411E-A540-08F9F6BD649A}"/>
    <pc:docChg chg="undo custSel delSld modSld sldOrd">
      <pc:chgData name="Lồng Phúc" userId="77c5060b15ce8376" providerId="LiveId" clId="{32C295A1-8CF9-411E-A540-08F9F6BD649A}" dt="2022-09-29T14:30:06.891" v="1799"/>
      <pc:docMkLst>
        <pc:docMk/>
      </pc:docMkLst>
      <pc:sldChg chg="del">
        <pc:chgData name="Lồng Phúc" userId="77c5060b15ce8376" providerId="LiveId" clId="{32C295A1-8CF9-411E-A540-08F9F6BD649A}" dt="2022-09-26T13:16:13.682" v="0" actId="2696"/>
        <pc:sldMkLst>
          <pc:docMk/>
          <pc:sldMk cId="3045998001" sldId="258"/>
        </pc:sldMkLst>
      </pc:sldChg>
      <pc:sldChg chg="modSp mod">
        <pc:chgData name="Lồng Phúc" userId="77c5060b15ce8376" providerId="LiveId" clId="{32C295A1-8CF9-411E-A540-08F9F6BD649A}" dt="2022-09-26T13:16:57.066" v="62" actId="20577"/>
        <pc:sldMkLst>
          <pc:docMk/>
          <pc:sldMk cId="3045998001" sldId="258"/>
        </pc:sldMkLst>
        <pc:spChg chg="mod">
          <ac:chgData name="Lồng Phúc" userId="77c5060b15ce8376" providerId="LiveId" clId="{32C295A1-8CF9-411E-A540-08F9F6BD649A}" dt="2022-09-26T13:16:57.066" v="62" actId="20577"/>
          <ac:spMkLst>
            <pc:docMk/>
            <pc:sldMk cId="3045998001" sldId="258"/>
            <ac:spMk id="83" creationId="{00000000-0000-0000-0000-000000000000}"/>
          </ac:spMkLst>
        </pc:spChg>
      </pc:sldChg>
      <pc:sldChg chg="ord">
        <pc:chgData name="Lồng Phúc" userId="77c5060b15ce8376" providerId="LiveId" clId="{32C295A1-8CF9-411E-A540-08F9F6BD649A}" dt="2022-09-26T13:16:27.901" v="2"/>
        <pc:sldMkLst>
          <pc:docMk/>
          <pc:sldMk cId="0" sldId="260"/>
        </pc:sldMkLst>
      </pc:sldChg>
      <pc:sldChg chg="ord">
        <pc:chgData name="Lồng Phúc" userId="77c5060b15ce8376" providerId="LiveId" clId="{32C295A1-8CF9-411E-A540-08F9F6BD649A}" dt="2022-09-26T13:16:29.875" v="4"/>
        <pc:sldMkLst>
          <pc:docMk/>
          <pc:sldMk cId="0" sldId="261"/>
        </pc:sldMkLst>
      </pc:sldChg>
      <pc:sldChg chg="addSp delSp modSp mod modAnim">
        <pc:chgData name="Lồng Phúc" userId="77c5060b15ce8376" providerId="LiveId" clId="{32C295A1-8CF9-411E-A540-08F9F6BD649A}" dt="2022-09-29T14:30:06.891" v="1799"/>
        <pc:sldMkLst>
          <pc:docMk/>
          <pc:sldMk cId="0" sldId="262"/>
        </pc:sldMkLst>
        <pc:spChg chg="mod">
          <ac:chgData name="Lồng Phúc" userId="77c5060b15ce8376" providerId="LiveId" clId="{32C295A1-8CF9-411E-A540-08F9F6BD649A}" dt="2022-09-26T13:35:41.633" v="181" actId="20577"/>
          <ac:spMkLst>
            <pc:docMk/>
            <pc:sldMk cId="0" sldId="262"/>
            <ac:spMk id="172" creationId="{00000000-0000-0000-0000-000000000000}"/>
          </ac:spMkLst>
        </pc:spChg>
        <pc:spChg chg="mod">
          <ac:chgData name="Lồng Phúc" userId="77c5060b15ce8376" providerId="LiveId" clId="{32C295A1-8CF9-411E-A540-08F9F6BD649A}" dt="2022-09-26T15:00:31.085" v="1400" actId="20577"/>
          <ac:spMkLst>
            <pc:docMk/>
            <pc:sldMk cId="0" sldId="262"/>
            <ac:spMk id="174" creationId="{00000000-0000-0000-0000-000000000000}"/>
          </ac:spMkLst>
        </pc:spChg>
        <pc:spChg chg="mod">
          <ac:chgData name="Lồng Phúc" userId="77c5060b15ce8376" providerId="LiveId" clId="{32C295A1-8CF9-411E-A540-08F9F6BD649A}" dt="2022-09-26T13:36:54.015" v="226" actId="20577"/>
          <ac:spMkLst>
            <pc:docMk/>
            <pc:sldMk cId="0" sldId="262"/>
            <ac:spMk id="175" creationId="{00000000-0000-0000-0000-000000000000}"/>
          </ac:spMkLst>
        </pc:spChg>
        <pc:spChg chg="mod">
          <ac:chgData name="Lồng Phúc" userId="77c5060b15ce8376" providerId="LiveId" clId="{32C295A1-8CF9-411E-A540-08F9F6BD649A}" dt="2022-09-26T13:40:53.910" v="429" actId="20577"/>
          <ac:spMkLst>
            <pc:docMk/>
            <pc:sldMk cId="0" sldId="262"/>
            <ac:spMk id="176" creationId="{00000000-0000-0000-0000-000000000000}"/>
          </ac:spMkLst>
        </pc:spChg>
        <pc:spChg chg="mod">
          <ac:chgData name="Lồng Phúc" userId="77c5060b15ce8376" providerId="LiveId" clId="{32C295A1-8CF9-411E-A540-08F9F6BD649A}" dt="2022-09-26T13:41:15.127" v="472" actId="20577"/>
          <ac:spMkLst>
            <pc:docMk/>
            <pc:sldMk cId="0" sldId="262"/>
            <ac:spMk id="177" creationId="{00000000-0000-0000-0000-000000000000}"/>
          </ac:spMkLst>
        </pc:spChg>
        <pc:spChg chg="mod">
          <ac:chgData name="Lồng Phúc" userId="77c5060b15ce8376" providerId="LiveId" clId="{32C295A1-8CF9-411E-A540-08F9F6BD649A}" dt="2022-09-26T13:48:58.161" v="645" actId="20577"/>
          <ac:spMkLst>
            <pc:docMk/>
            <pc:sldMk cId="0" sldId="262"/>
            <ac:spMk id="178" creationId="{00000000-0000-0000-0000-000000000000}"/>
          </ac:spMkLst>
        </pc:spChg>
        <pc:spChg chg="mod">
          <ac:chgData name="Lồng Phúc" userId="77c5060b15ce8376" providerId="LiveId" clId="{32C295A1-8CF9-411E-A540-08F9F6BD649A}" dt="2022-09-26T13:49:07.586" v="683" actId="20577"/>
          <ac:spMkLst>
            <pc:docMk/>
            <pc:sldMk cId="0" sldId="262"/>
            <ac:spMk id="183" creationId="{00000000-0000-0000-0000-000000000000}"/>
          </ac:spMkLst>
        </pc:spChg>
        <pc:spChg chg="mod">
          <ac:chgData name="Lồng Phúc" userId="77c5060b15ce8376" providerId="LiveId" clId="{32C295A1-8CF9-411E-A540-08F9F6BD649A}" dt="2022-09-26T13:53:54.578" v="956" actId="20577"/>
          <ac:spMkLst>
            <pc:docMk/>
            <pc:sldMk cId="0" sldId="262"/>
            <ac:spMk id="184" creationId="{00000000-0000-0000-0000-000000000000}"/>
          </ac:spMkLst>
        </pc:spChg>
        <pc:spChg chg="mod">
          <ac:chgData name="Lồng Phúc" userId="77c5060b15ce8376" providerId="LiveId" clId="{32C295A1-8CF9-411E-A540-08F9F6BD649A}" dt="2022-09-26T13:55:47.335" v="992" actId="20577"/>
          <ac:spMkLst>
            <pc:docMk/>
            <pc:sldMk cId="0" sldId="262"/>
            <ac:spMk id="185" creationId="{00000000-0000-0000-0000-000000000000}"/>
          </ac:spMkLst>
        </pc:spChg>
        <pc:spChg chg="mod">
          <ac:chgData name="Lồng Phúc" userId="77c5060b15ce8376" providerId="LiveId" clId="{32C295A1-8CF9-411E-A540-08F9F6BD649A}" dt="2022-09-26T14:00:01.723" v="1334" actId="20577"/>
          <ac:spMkLst>
            <pc:docMk/>
            <pc:sldMk cId="0" sldId="262"/>
            <ac:spMk id="186" creationId="{00000000-0000-0000-0000-000000000000}"/>
          </ac:spMkLst>
        </pc:spChg>
        <pc:picChg chg="add mod">
          <ac:chgData name="Lồng Phúc" userId="77c5060b15ce8376" providerId="LiveId" clId="{32C295A1-8CF9-411E-A540-08F9F6BD649A}" dt="2022-09-26T14:57:39.645" v="1342" actId="1076"/>
          <ac:picMkLst>
            <pc:docMk/>
            <pc:sldMk cId="0" sldId="262"/>
            <ac:picMk id="2" creationId="{E80D5AA8-621D-E672-EFFF-628B87031E91}"/>
          </ac:picMkLst>
        </pc:picChg>
        <pc:picChg chg="add mod">
          <ac:chgData name="Lồng Phúc" userId="77c5060b15ce8376" providerId="LiveId" clId="{32C295A1-8CF9-411E-A540-08F9F6BD649A}" dt="2022-09-26T14:58:16.179" v="1352" actId="1076"/>
          <ac:picMkLst>
            <pc:docMk/>
            <pc:sldMk cId="0" sldId="262"/>
            <ac:picMk id="3" creationId="{D0D3BAD6-D9E0-C44D-9DFC-BB00310A1019}"/>
          </ac:picMkLst>
        </pc:picChg>
        <pc:picChg chg="add mod">
          <ac:chgData name="Lồng Phúc" userId="77c5060b15ce8376" providerId="LiveId" clId="{32C295A1-8CF9-411E-A540-08F9F6BD649A}" dt="2022-09-26T14:58:14.920" v="1351" actId="1076"/>
          <ac:picMkLst>
            <pc:docMk/>
            <pc:sldMk cId="0" sldId="262"/>
            <ac:picMk id="4" creationId="{A2FE9549-AC9C-D329-3F51-E777643DAB37}"/>
          </ac:picMkLst>
        </pc:picChg>
        <pc:picChg chg="del">
          <ac:chgData name="Lồng Phúc" userId="77c5060b15ce8376" providerId="LiveId" clId="{32C295A1-8CF9-411E-A540-08F9F6BD649A}" dt="2022-09-26T14:57:28.932" v="1337" actId="478"/>
          <ac:picMkLst>
            <pc:docMk/>
            <pc:sldMk cId="0" sldId="262"/>
            <ac:picMk id="179" creationId="{00000000-0000-0000-0000-000000000000}"/>
          </ac:picMkLst>
        </pc:picChg>
        <pc:picChg chg="del">
          <ac:chgData name="Lồng Phúc" userId="77c5060b15ce8376" providerId="LiveId" clId="{32C295A1-8CF9-411E-A540-08F9F6BD649A}" dt="2022-09-26T14:57:29.524" v="1338" actId="478"/>
          <ac:picMkLst>
            <pc:docMk/>
            <pc:sldMk cId="0" sldId="262"/>
            <ac:picMk id="180" creationId="{00000000-0000-0000-0000-000000000000}"/>
          </ac:picMkLst>
        </pc:picChg>
        <pc:picChg chg="del">
          <ac:chgData name="Lồng Phúc" userId="77c5060b15ce8376" providerId="LiveId" clId="{32C295A1-8CF9-411E-A540-08F9F6BD649A}" dt="2022-09-26T14:57:30.597" v="1340" actId="478"/>
          <ac:picMkLst>
            <pc:docMk/>
            <pc:sldMk cId="0" sldId="262"/>
            <ac:picMk id="181" creationId="{00000000-0000-0000-0000-000000000000}"/>
          </ac:picMkLst>
        </pc:picChg>
        <pc:picChg chg="del">
          <ac:chgData name="Lồng Phúc" userId="77c5060b15ce8376" providerId="LiveId" clId="{32C295A1-8CF9-411E-A540-08F9F6BD649A}" dt="2022-09-26T14:57:30.160" v="1339" actId="478"/>
          <ac:picMkLst>
            <pc:docMk/>
            <pc:sldMk cId="0" sldId="262"/>
            <ac:picMk id="182" creationId="{00000000-0000-0000-0000-000000000000}"/>
          </ac:picMkLst>
        </pc:picChg>
      </pc:sldChg>
      <pc:sldChg chg="addSp delSp modSp mod">
        <pc:chgData name="Lồng Phúc" userId="77c5060b15ce8376" providerId="LiveId" clId="{32C295A1-8CF9-411E-A540-08F9F6BD649A}" dt="2022-09-26T15:06:40.981" v="1777" actId="1076"/>
        <pc:sldMkLst>
          <pc:docMk/>
          <pc:sldMk cId="0" sldId="263"/>
        </pc:sldMkLst>
        <pc:spChg chg="mod">
          <ac:chgData name="Lồng Phúc" userId="77c5060b15ce8376" providerId="LiveId" clId="{32C295A1-8CF9-411E-A540-08F9F6BD649A}" dt="2022-09-26T15:01:00.577" v="1445" actId="14100"/>
          <ac:spMkLst>
            <pc:docMk/>
            <pc:sldMk cId="0" sldId="263"/>
            <ac:spMk id="191" creationId="{00000000-0000-0000-0000-000000000000}"/>
          </ac:spMkLst>
        </pc:spChg>
        <pc:spChg chg="mod">
          <ac:chgData name="Lồng Phúc" userId="77c5060b15ce8376" providerId="LiveId" clId="{32C295A1-8CF9-411E-A540-08F9F6BD649A}" dt="2022-09-26T15:00:58.834" v="1444" actId="14100"/>
          <ac:spMkLst>
            <pc:docMk/>
            <pc:sldMk cId="0" sldId="263"/>
            <ac:spMk id="192" creationId="{00000000-0000-0000-0000-000000000000}"/>
          </ac:spMkLst>
        </pc:spChg>
        <pc:spChg chg="mod">
          <ac:chgData name="Lồng Phúc" userId="77c5060b15ce8376" providerId="LiveId" clId="{32C295A1-8CF9-411E-A540-08F9F6BD649A}" dt="2022-09-26T15:00:24.694" v="1398" actId="14100"/>
          <ac:spMkLst>
            <pc:docMk/>
            <pc:sldMk cId="0" sldId="263"/>
            <ac:spMk id="194" creationId="{00000000-0000-0000-0000-000000000000}"/>
          </ac:spMkLst>
        </pc:spChg>
        <pc:spChg chg="mod">
          <ac:chgData name="Lồng Phúc" userId="77c5060b15ce8376" providerId="LiveId" clId="{32C295A1-8CF9-411E-A540-08F9F6BD649A}" dt="2022-09-26T15:01:34.289" v="1456" actId="20577"/>
          <ac:spMkLst>
            <pc:docMk/>
            <pc:sldMk cId="0" sldId="263"/>
            <ac:spMk id="195" creationId="{00000000-0000-0000-0000-000000000000}"/>
          </ac:spMkLst>
        </pc:spChg>
        <pc:spChg chg="mod">
          <ac:chgData name="Lồng Phúc" userId="77c5060b15ce8376" providerId="LiveId" clId="{32C295A1-8CF9-411E-A540-08F9F6BD649A}" dt="2022-09-26T15:03:01.269" v="1689" actId="20577"/>
          <ac:spMkLst>
            <pc:docMk/>
            <pc:sldMk cId="0" sldId="263"/>
            <ac:spMk id="196" creationId="{00000000-0000-0000-0000-000000000000}"/>
          </ac:spMkLst>
        </pc:spChg>
        <pc:spChg chg="del">
          <ac:chgData name="Lồng Phúc" userId="77c5060b15ce8376" providerId="LiveId" clId="{32C295A1-8CF9-411E-A540-08F9F6BD649A}" dt="2022-09-26T15:06:33.445" v="1774" actId="478"/>
          <ac:spMkLst>
            <pc:docMk/>
            <pc:sldMk cId="0" sldId="263"/>
            <ac:spMk id="198" creationId="{00000000-0000-0000-0000-000000000000}"/>
          </ac:spMkLst>
        </pc:spChg>
        <pc:spChg chg="del">
          <ac:chgData name="Lồng Phúc" userId="77c5060b15ce8376" providerId="LiveId" clId="{32C295A1-8CF9-411E-A540-08F9F6BD649A}" dt="2022-09-26T15:06:32.453" v="1773" actId="478"/>
          <ac:spMkLst>
            <pc:docMk/>
            <pc:sldMk cId="0" sldId="263"/>
            <ac:spMk id="199" creationId="{00000000-0000-0000-0000-000000000000}"/>
          </ac:spMkLst>
        </pc:spChg>
        <pc:spChg chg="del">
          <ac:chgData name="Lồng Phúc" userId="77c5060b15ce8376" providerId="LiveId" clId="{32C295A1-8CF9-411E-A540-08F9F6BD649A}" dt="2022-09-26T15:06:35.348" v="1776" actId="478"/>
          <ac:spMkLst>
            <pc:docMk/>
            <pc:sldMk cId="0" sldId="263"/>
            <ac:spMk id="200" creationId="{00000000-0000-0000-0000-000000000000}"/>
          </ac:spMkLst>
        </pc:spChg>
        <pc:spChg chg="del">
          <ac:chgData name="Lồng Phúc" userId="77c5060b15ce8376" providerId="LiveId" clId="{32C295A1-8CF9-411E-A540-08F9F6BD649A}" dt="2022-09-26T15:06:34.708" v="1775" actId="478"/>
          <ac:spMkLst>
            <pc:docMk/>
            <pc:sldMk cId="0" sldId="263"/>
            <ac:spMk id="201" creationId="{00000000-0000-0000-0000-000000000000}"/>
          </ac:spMkLst>
        </pc:spChg>
        <pc:spChg chg="mod">
          <ac:chgData name="Lồng Phúc" userId="77c5060b15ce8376" providerId="LiveId" clId="{32C295A1-8CF9-411E-A540-08F9F6BD649A}" dt="2022-09-26T15:06:40.981" v="1777" actId="1076"/>
          <ac:spMkLst>
            <pc:docMk/>
            <pc:sldMk cId="0" sldId="263"/>
            <ac:spMk id="202" creationId="{00000000-0000-0000-0000-000000000000}"/>
          </ac:spMkLst>
        </pc:spChg>
        <pc:spChg chg="add del mod">
          <ac:chgData name="Lồng Phúc" userId="77c5060b15ce8376" providerId="LiveId" clId="{32C295A1-8CF9-411E-A540-08F9F6BD649A}" dt="2022-09-26T15:06:27.894" v="1770" actId="478"/>
          <ac:spMkLst>
            <pc:docMk/>
            <pc:sldMk cId="0" sldId="263"/>
            <ac:spMk id="203" creationId="{00000000-0000-0000-0000-000000000000}"/>
          </ac:spMkLst>
        </pc:spChg>
        <pc:spChg chg="del">
          <ac:chgData name="Lồng Phúc" userId="77c5060b15ce8376" providerId="LiveId" clId="{32C295A1-8CF9-411E-A540-08F9F6BD649A}" dt="2022-09-26T15:06:29.277" v="1771" actId="478"/>
          <ac:spMkLst>
            <pc:docMk/>
            <pc:sldMk cId="0" sldId="263"/>
            <ac:spMk id="204" creationId="{00000000-0000-0000-0000-000000000000}"/>
          </ac:spMkLst>
        </pc:spChg>
        <pc:spChg chg="del">
          <ac:chgData name="Lồng Phúc" userId="77c5060b15ce8376" providerId="LiveId" clId="{32C295A1-8CF9-411E-A540-08F9F6BD649A}" dt="2022-09-26T15:06:30.628" v="1772" actId="478"/>
          <ac:spMkLst>
            <pc:docMk/>
            <pc:sldMk cId="0" sldId="263"/>
            <ac:spMk id="205" creationId="{00000000-0000-0000-0000-000000000000}"/>
          </ac:spMkLst>
        </pc:spChg>
      </pc:sldChg>
      <pc:sldChg chg="modSp mod">
        <pc:chgData name="Lồng Phúc" userId="77c5060b15ce8376" providerId="LiveId" clId="{32C295A1-8CF9-411E-A540-08F9F6BD649A}" dt="2022-09-26T13:16:45.592" v="33" actId="20577"/>
        <pc:sldMkLst>
          <pc:docMk/>
          <pc:sldMk cId="503202145" sldId="268"/>
        </pc:sldMkLst>
        <pc:spChg chg="mod">
          <ac:chgData name="Lồng Phúc" userId="77c5060b15ce8376" providerId="LiveId" clId="{32C295A1-8CF9-411E-A540-08F9F6BD649A}" dt="2022-09-26T13:16:45.592" v="33" actId="20577"/>
          <ac:spMkLst>
            <pc:docMk/>
            <pc:sldMk cId="503202145" sldId="268"/>
            <ac:spMk id="83" creationId="{00000000-0000-0000-0000-000000000000}"/>
          </ac:spMkLst>
        </pc:spChg>
      </pc:sldChg>
      <pc:sldChg chg="del">
        <pc:chgData name="Lồng Phúc" userId="77c5060b15ce8376" providerId="LiveId" clId="{32C295A1-8CF9-411E-A540-08F9F6BD649A}" dt="2022-09-26T13:16:13.682" v="0" actId="2696"/>
        <pc:sldMkLst>
          <pc:docMk/>
          <pc:sldMk cId="1948013997" sldId="268"/>
        </pc:sldMkLst>
      </pc:sldChg>
      <pc:sldChg chg="addSp delSp modSp del mod">
        <pc:chgData name="Lồng Phúc" userId="77c5060b15ce8376" providerId="LiveId" clId="{32C295A1-8CF9-411E-A540-08F9F6BD649A}" dt="2022-09-26T13:21:53.098" v="103" actId="47"/>
        <pc:sldMkLst>
          <pc:docMk/>
          <pc:sldMk cId="3632890047" sldId="270"/>
        </pc:sldMkLst>
        <pc:spChg chg="mod">
          <ac:chgData name="Lồng Phúc" userId="77c5060b15ce8376" providerId="LiveId" clId="{32C295A1-8CF9-411E-A540-08F9F6BD649A}" dt="2022-09-26T13:20:37.212" v="102" actId="20577"/>
          <ac:spMkLst>
            <pc:docMk/>
            <pc:sldMk cId="3632890047" sldId="270"/>
            <ac:spMk id="3" creationId="{4BA211F1-F1FE-EB1A-5CC5-FA9492E71C5E}"/>
          </ac:spMkLst>
        </pc:spChg>
        <pc:picChg chg="del">
          <ac:chgData name="Lồng Phúc" userId="77c5060b15ce8376" providerId="LiveId" clId="{32C295A1-8CF9-411E-A540-08F9F6BD649A}" dt="2022-09-26T13:18:16.875" v="63" actId="478"/>
          <ac:picMkLst>
            <pc:docMk/>
            <pc:sldMk cId="3632890047" sldId="270"/>
            <ac:picMk id="6" creationId="{A5F04B5E-A89E-C512-A9EE-9C2C6E932FD8}"/>
          </ac:picMkLst>
        </pc:picChg>
        <pc:picChg chg="add mod">
          <ac:chgData name="Lồng Phúc" userId="77c5060b15ce8376" providerId="LiveId" clId="{32C295A1-8CF9-411E-A540-08F9F6BD649A}" dt="2022-09-26T13:18:26.435" v="69" actId="1076"/>
          <ac:picMkLst>
            <pc:docMk/>
            <pc:sldMk cId="3632890047" sldId="270"/>
            <ac:picMk id="1026" creationId="{E8DF9107-371C-5D04-0292-7D3B15135092}"/>
          </ac:picMkLst>
        </pc:picChg>
      </pc:sldChg>
      <pc:sldChg chg="addSp delSp modSp mod modAnim">
        <pc:chgData name="Lồng Phúc" userId="77c5060b15ce8376" providerId="LiveId" clId="{32C295A1-8CF9-411E-A540-08F9F6BD649A}" dt="2022-09-29T14:27:40.426" v="1786"/>
        <pc:sldMkLst>
          <pc:docMk/>
          <pc:sldMk cId="3850704873" sldId="272"/>
        </pc:sldMkLst>
        <pc:picChg chg="del">
          <ac:chgData name="Lồng Phúc" userId="77c5060b15ce8376" providerId="LiveId" clId="{32C295A1-8CF9-411E-A540-08F9F6BD649A}" dt="2022-09-29T14:26:32.905" v="1778" actId="478"/>
          <ac:picMkLst>
            <pc:docMk/>
            <pc:sldMk cId="3850704873" sldId="272"/>
            <ac:picMk id="2" creationId="{E80D5AA8-621D-E672-EFFF-628B87031E91}"/>
          </ac:picMkLst>
        </pc:picChg>
        <pc:picChg chg="del">
          <ac:chgData name="Lồng Phúc" userId="77c5060b15ce8376" providerId="LiveId" clId="{32C295A1-8CF9-411E-A540-08F9F6BD649A}" dt="2022-09-29T14:26:33.365" v="1779" actId="478"/>
          <ac:picMkLst>
            <pc:docMk/>
            <pc:sldMk cId="3850704873" sldId="272"/>
            <ac:picMk id="3" creationId="{D0D3BAD6-D9E0-C44D-9DFC-BB00310A1019}"/>
          </ac:picMkLst>
        </pc:picChg>
        <pc:picChg chg="del">
          <ac:chgData name="Lồng Phúc" userId="77c5060b15ce8376" providerId="LiveId" clId="{32C295A1-8CF9-411E-A540-08F9F6BD649A}" dt="2022-09-29T14:26:33.909" v="1780" actId="478"/>
          <ac:picMkLst>
            <pc:docMk/>
            <pc:sldMk cId="3850704873" sldId="272"/>
            <ac:picMk id="4" creationId="{A2FE9549-AC9C-D329-3F51-E777643DAB37}"/>
          </ac:picMkLst>
        </pc:picChg>
        <pc:picChg chg="add mod">
          <ac:chgData name="Lồng Phúc" userId="77c5060b15ce8376" providerId="LiveId" clId="{32C295A1-8CF9-411E-A540-08F9F6BD649A}" dt="2022-09-29T14:26:48.513" v="1785" actId="1076"/>
          <ac:picMkLst>
            <pc:docMk/>
            <pc:sldMk cId="3850704873" sldId="272"/>
            <ac:picMk id="6" creationId="{D67DF9C5-6859-0216-40D2-2DB596B8F99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02a21b9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202a21b91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7811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5829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788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97843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6351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733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8142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0999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9991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1971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1594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7854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02a21be9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202a21be96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02a21b91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1202a21b91a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02a21b91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202a21b91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628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916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224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02a21b91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202a21b91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b58554ca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13b58554ca5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1202a21b91a_0_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g1202a21b91a_0_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1202a21b91a_0_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1202a21b91a_0_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g1202a21b91a_0_7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g1202a21b91a_0_7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g1202a21b91a_0_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1202a21b91a_0_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1202a21b91a_0_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1202a21b91a_0_8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g1202a21b91a_0_8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202a21b91a_0_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1202a21b91a_0_8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g1202a21b91a_0_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1202a21b91a_0_9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g1202a21b91a_0_9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g1202a21b91a_0_9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1202a21b91a_0_9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g1202a21b91a_0_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1202a21b91a_0_9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g1202a21b91a_0_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1202a21b91a_0_10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g1202a21b91a_0_10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g1202a21b91a_0_1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1202a21b91a_0_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g1202a21b91a_0_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202a21b91a_0_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1202a21b91a_0_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g1202a21b91a_0_1"/>
          <p:cNvPicPr preferRelativeResize="0"/>
          <p:nvPr/>
        </p:nvPicPr>
        <p:blipFill rotWithShape="1">
          <a:blip r:embed="rId3">
            <a:alphaModFix/>
          </a:blip>
          <a:srcRect/>
          <a:stretch/>
        </p:blipFill>
        <p:spPr>
          <a:xfrm>
            <a:off x="0" y="0"/>
            <a:ext cx="9144000" cy="5143505"/>
          </a:xfrm>
          <a:prstGeom prst="rect">
            <a:avLst/>
          </a:prstGeom>
          <a:noFill/>
          <a:ln>
            <a:noFill/>
          </a:ln>
        </p:spPr>
      </p:pic>
      <p:sp>
        <p:nvSpPr>
          <p:cNvPr id="55" name="Google Shape;55;g1202a21b91a_0_1"/>
          <p:cNvSpPr txBox="1"/>
          <p:nvPr/>
        </p:nvSpPr>
        <p:spPr>
          <a:xfrm>
            <a:off x="6054436" y="2571750"/>
            <a:ext cx="3176369" cy="123107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vi-VN" sz="1700" i="1" dirty="0">
                <a:solidFill>
                  <a:srgbClr val="4D61FF"/>
                </a:solidFill>
                <a:latin typeface="Montserrat"/>
                <a:ea typeface="Montserrat"/>
                <a:cs typeface="Montserrat"/>
                <a:sym typeface="Montserrat"/>
              </a:rPr>
              <a:t>Báo cáo thực tập</a:t>
            </a:r>
            <a:br>
              <a:rPr lang="vi-VN" sz="1700"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Xây dựng trò chơi </a:t>
            </a:r>
            <a:br>
              <a:rPr lang="en-US" sz="1700" b="1"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King Miner trên nền tảng Garena Blockman Go</a:t>
            </a:r>
            <a:endParaRPr lang="vi-VN" sz="1700" b="1" i="1" u="none" strike="noStrike" cap="none" dirty="0">
              <a:solidFill>
                <a:srgbClr val="4D61FF"/>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34147C5C-3556-7D27-AE94-07AE7DBD9D1A}"/>
              </a:ext>
            </a:extLst>
          </p:cNvPr>
          <p:cNvSpPr txBox="1"/>
          <p:nvPr/>
        </p:nvSpPr>
        <p:spPr>
          <a:xfrm>
            <a:off x="6724869" y="4835723"/>
            <a:ext cx="2462534" cy="307777"/>
          </a:xfrm>
          <a:prstGeom prst="rect">
            <a:avLst/>
          </a:prstGeom>
          <a:noFill/>
        </p:spPr>
        <p:txBody>
          <a:bodyPr wrap="none" rtlCol="0">
            <a:spAutoFit/>
          </a:bodyPr>
          <a:lstStyle/>
          <a:p>
            <a:r>
              <a:rPr lang="en-US" dirty="0"/>
              <a:t>Lồng An Phúc - 1711546635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Ngôn ngữ Lua</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89050" y="1194775"/>
            <a:ext cx="44199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là một ngôn ngữ lập trình kịch bản, được phát triển bởi C. Có </a:t>
            </a:r>
            <a:r>
              <a:rPr lang="en-US" sz="900" dirty="0" err="1">
                <a:solidFill>
                  <a:srgbClr val="434343"/>
                </a:solidFill>
                <a:latin typeface="Montserrat"/>
                <a:ea typeface="Montserrat"/>
                <a:cs typeface="Montserrat"/>
                <a:sym typeface="Montserrat"/>
              </a:rPr>
              <a:t>tốc</a:t>
            </a:r>
            <a:r>
              <a:rPr lang="en-US" sz="900" dirty="0">
                <a:solidFill>
                  <a:srgbClr val="434343"/>
                </a:solidFill>
                <a:latin typeface="Montserrat"/>
                <a:ea typeface="Montserrat"/>
                <a:cs typeface="Montserrat"/>
                <a:sym typeface="Montserrat"/>
              </a:rPr>
              <a:t> độ nhanh, dễ dàng nhúng vào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ứng dụng, Trò chơi.</a:t>
            </a:r>
          </a:p>
          <a:p>
            <a:pPr marL="0" marR="0" lvl="0" indent="0" algn="l" rtl="0">
              <a:lnSpc>
                <a:spcPct val="100000"/>
              </a:lnSpc>
              <a:spcBef>
                <a:spcPts val="0"/>
              </a:spcBef>
              <a:spcAft>
                <a:spcPts val="0"/>
              </a:spcAft>
              <a:buClr>
                <a:srgbClr val="000000"/>
              </a:buClr>
              <a:buSzPts val="900"/>
              <a:buFont typeface="Arial"/>
              <a:buNone/>
            </a:pPr>
            <a:endParaRPr lang="en-US"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được BME sử dụng để lập trình tương tác với vật thể trong game. Viết logic game để có thể hoàn thành một game hoàn chỉnh</a:t>
            </a:r>
            <a:endParaRPr sz="900" dirty="0">
              <a:solidFill>
                <a:srgbClr val="434343"/>
              </a:solidFill>
              <a:latin typeface="Montserrat"/>
              <a:ea typeface="Montserrat"/>
              <a:cs typeface="Montserrat"/>
              <a:sym typeface="Montserrat"/>
            </a:endParaRPr>
          </a:p>
        </p:txBody>
      </p:sp>
      <p:sp>
        <p:nvSpPr>
          <p:cNvPr id="85" name="Google Shape;85;g1202a21be96_0_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Lua là gì?</a:t>
            </a:r>
            <a:endParaRPr sz="1400" b="0" i="0" u="none" strike="noStrike" cap="none" dirty="0">
              <a:solidFill>
                <a:srgbClr val="000000"/>
              </a:solidFill>
              <a:latin typeface="Arial"/>
              <a:ea typeface="Arial"/>
              <a:cs typeface="Arial"/>
              <a:sym typeface="Arial"/>
            </a:endParaRPr>
          </a:p>
        </p:txBody>
      </p:sp>
      <p:sp>
        <p:nvSpPr>
          <p:cNvPr id="96" name="Google Shape;96;g1202a21be96_0_0"/>
          <p:cNvSpPr/>
          <p:nvPr/>
        </p:nvSpPr>
        <p:spPr>
          <a:xfrm>
            <a:off x="370974" y="2071908"/>
            <a:ext cx="1571239"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tính năng nổi bật</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242459"/>
            <a:ext cx="4337400" cy="1015632"/>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Dễ dàng nhúng: </a:t>
            </a:r>
            <a:r>
              <a:rPr lang="en-US" sz="900" i="0" u="none" strike="noStrike" cap="none" dirty="0">
                <a:solidFill>
                  <a:srgbClr val="434343"/>
                </a:solidFill>
                <a:latin typeface="Montserrat"/>
                <a:ea typeface="Montserrat"/>
                <a:cs typeface="Montserrat"/>
                <a:sym typeface="Montserrat"/>
              </a:rPr>
              <a:t>Lua là một ngôn ngữ kịch bản với kịch thước nhỏ. Có thể dễ dàng nhúng vào bất kỳ ứng dụng nào </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Tốc độ nhanh: </a:t>
            </a:r>
            <a:r>
              <a:rPr lang="en-US" sz="900" dirty="0">
                <a:solidFill>
                  <a:srgbClr val="434343"/>
                </a:solidFill>
                <a:latin typeface="Montserrat"/>
                <a:ea typeface="Montserrat"/>
                <a:cs typeface="Montserrat"/>
                <a:sym typeface="Montserrat"/>
              </a:rPr>
              <a:t>Trong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thí nghiệm. Lua được đánh giá là ngôn ngữ nhanh nhất trong tất cả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ngôn kịch bản thông dịch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Cấu </a:t>
            </a:r>
            <a:r>
              <a:rPr lang="en-US" sz="900" b="1" dirty="0">
                <a:solidFill>
                  <a:srgbClr val="434343"/>
                </a:solidFill>
                <a:latin typeface="Montserrat"/>
                <a:ea typeface="Montserrat"/>
                <a:cs typeface="Montserrat"/>
                <a:sym typeface="Montserrat"/>
              </a:rPr>
              <a:t>trúc đơn giản: </a:t>
            </a:r>
            <a:r>
              <a:rPr lang="en-US" sz="900" dirty="0">
                <a:solidFill>
                  <a:srgbClr val="434343"/>
                </a:solidFill>
                <a:latin typeface="Montserrat"/>
                <a:ea typeface="Montserrat"/>
                <a:cs typeface="Montserrat"/>
                <a:sym typeface="Montserrat"/>
              </a:rPr>
              <a:t>Lua có </a:t>
            </a:r>
            <a:r>
              <a:rPr lang="en-US" sz="900" dirty="0" err="1">
                <a:solidFill>
                  <a:srgbClr val="434343"/>
                </a:solidFill>
                <a:latin typeface="Montserrat"/>
                <a:ea typeface="Montserrat"/>
                <a:cs typeface="Montserrat"/>
                <a:sym typeface="Montserrat"/>
              </a:rPr>
              <a:t>cấu</a:t>
            </a:r>
            <a:r>
              <a:rPr lang="en-US" sz="900" dirty="0">
                <a:solidFill>
                  <a:srgbClr val="434343"/>
                </a:solidFill>
                <a:latin typeface="Montserrat"/>
                <a:ea typeface="Montserrat"/>
                <a:cs typeface="Montserrat"/>
                <a:sym typeface="Montserrat"/>
              </a:rPr>
              <a:t> trúc đơn giản, hướng thủ tục, hướng đối tượng. Dễ dàng triển khai ứng dụng</a:t>
            </a:r>
            <a:endParaRPr sz="900" b="1"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3" y="3338858"/>
            <a:ext cx="18166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ứng dụng sử dụng Lua</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579408"/>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i="0" u="none" strike="noStrike" cap="none" dirty="0">
                <a:solidFill>
                  <a:srgbClr val="434343"/>
                </a:solidFill>
                <a:latin typeface="Montserrat"/>
                <a:ea typeface="Montserrat"/>
                <a:cs typeface="Montserrat"/>
                <a:sym typeface="Montserrat"/>
              </a:rPr>
              <a:t> </a:t>
            </a:r>
            <a:r>
              <a:rPr lang="en-US" sz="900" b="1" i="0" u="none" strike="noStrike" cap="none" dirty="0">
                <a:solidFill>
                  <a:srgbClr val="434343"/>
                </a:solidFill>
                <a:latin typeface="Montserrat"/>
                <a:ea typeface="Montserrat"/>
                <a:cs typeface="Montserrat"/>
                <a:sym typeface="Montserrat"/>
              </a:rPr>
              <a:t>Adobe’s Photoshop Lightroom: </a:t>
            </a:r>
            <a:r>
              <a:rPr lang="en-US" sz="900" i="0" u="none" strike="noStrike" cap="none" dirty="0">
                <a:solidFill>
                  <a:srgbClr val="434343"/>
                </a:solidFill>
                <a:latin typeface="Montserrat"/>
                <a:ea typeface="Montserrat"/>
                <a:cs typeface="Montserrat"/>
                <a:sym typeface="Montserrat"/>
              </a:rPr>
              <a:t>Phầm mềm chỉnh sửa hình ảnh.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Ginga middleware: </a:t>
            </a:r>
            <a:r>
              <a:rPr lang="da-DK" sz="900" i="0" u="none" strike="noStrike" cap="none" dirty="0">
                <a:solidFill>
                  <a:srgbClr val="434343"/>
                </a:solidFill>
                <a:latin typeface="Montserrat"/>
                <a:ea typeface="Montserrat"/>
                <a:cs typeface="Montserrat"/>
                <a:sym typeface="Montserrat"/>
              </a:rPr>
              <a:t>hệ thống TV số ở Brazil</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a-DK" sz="900" b="1" dirty="0">
                <a:solidFill>
                  <a:srgbClr val="434343"/>
                </a:solidFill>
                <a:latin typeface="Montserrat"/>
                <a:ea typeface="Montserrat"/>
                <a:cs typeface="Montserrat"/>
                <a:sym typeface="Montserrat"/>
              </a:rPr>
              <a:t>D</a:t>
            </a:r>
            <a:r>
              <a:rPr lang="da-DK" sz="900" b="1" i="0" u="none" strike="noStrike" cap="none" dirty="0">
                <a:solidFill>
                  <a:srgbClr val="434343"/>
                </a:solidFill>
                <a:latin typeface="Montserrat"/>
                <a:ea typeface="Montserrat"/>
                <a:cs typeface="Montserrat"/>
                <a:sym typeface="Montserrat"/>
              </a:rPr>
              <a:t>ota 2: </a:t>
            </a:r>
            <a:r>
              <a:rPr lang="da-DK" sz="900" i="0" u="none" strike="noStrike" cap="none" dirty="0">
                <a:solidFill>
                  <a:srgbClr val="434343"/>
                </a:solidFill>
                <a:latin typeface="Montserrat"/>
                <a:ea typeface="Montserrat"/>
                <a:cs typeface="Montserrat"/>
                <a:sym typeface="Montserrat"/>
              </a:rPr>
              <a:t>Một trò chơi trực tuyến</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Angry Birds: </a:t>
            </a:r>
            <a:r>
              <a:rPr lang="en-US" sz="900" i="0" u="none" strike="noStrike" cap="none" dirty="0">
                <a:solidFill>
                  <a:srgbClr val="434343"/>
                </a:solidFill>
                <a:latin typeface="Montserrat"/>
                <a:ea typeface="Montserrat"/>
                <a:cs typeface="Montserrat"/>
                <a:sym typeface="Montserrat"/>
              </a:rPr>
              <a:t>Một ứng dụng trò chơi di động</a:t>
            </a:r>
            <a:endParaRPr sz="900" i="0" u="none" strike="noStrike" cap="none" dirty="0">
              <a:solidFill>
                <a:srgbClr val="434343"/>
              </a:solidFill>
              <a:latin typeface="Montserrat"/>
              <a:ea typeface="Montserrat"/>
              <a:cs typeface="Montserrat"/>
              <a:sym typeface="Montserrat"/>
            </a:endParaRPr>
          </a:p>
        </p:txBody>
      </p:sp>
      <p:pic>
        <p:nvPicPr>
          <p:cNvPr id="1026" name="Picture 2" descr="Lua (programming language) - Wikipedia">
            <a:extLst>
              <a:ext uri="{FF2B5EF4-FFF2-40B4-BE49-F238E27FC236}">
                <a16:creationId xmlns:a16="http://schemas.microsoft.com/office/drawing/2014/main" id="{A3D361AB-022D-9D58-9A23-7D54042F1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440" y="988828"/>
            <a:ext cx="3165844" cy="316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20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anim calcmode="lin" valueType="num">
                                      <p:cBhvr>
                                        <p:cTn id="8" dur="1000" fill="hold"/>
                                        <p:tgtEl>
                                          <p:spTgt spid="85"/>
                                        </p:tgtEl>
                                        <p:attrNameLst>
                                          <p:attrName>ppt_x</p:attrName>
                                        </p:attrNameLst>
                                      </p:cBhvr>
                                      <p:tavLst>
                                        <p:tav tm="0">
                                          <p:val>
                                            <p:strVal val="#ppt_x"/>
                                          </p:val>
                                        </p:tav>
                                        <p:tav tm="100000">
                                          <p:val>
                                            <p:strVal val="#ppt_x"/>
                                          </p:val>
                                        </p:tav>
                                      </p:tavLst>
                                    </p:anim>
                                    <p:anim calcmode="lin" valueType="num">
                                      <p:cBhvr>
                                        <p:cTn id="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randombar(horizontal)">
                                      <p:cBhvr>
                                        <p:cTn id="14" dur="500"/>
                                        <p:tgtEl>
                                          <p:spTgt spid="8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1000"/>
                                        <p:tgtEl>
                                          <p:spTgt spid="96"/>
                                        </p:tgtEl>
                                      </p:cBhvr>
                                    </p:animEffect>
                                    <p:anim calcmode="lin" valueType="num">
                                      <p:cBhvr>
                                        <p:cTn id="20" dur="1000" fill="hold"/>
                                        <p:tgtEl>
                                          <p:spTgt spid="96"/>
                                        </p:tgtEl>
                                        <p:attrNameLst>
                                          <p:attrName>ppt_x</p:attrName>
                                        </p:attrNameLst>
                                      </p:cBhvr>
                                      <p:tavLst>
                                        <p:tav tm="0">
                                          <p:val>
                                            <p:strVal val="#ppt_x"/>
                                          </p:val>
                                        </p:tav>
                                        <p:tav tm="100000">
                                          <p:val>
                                            <p:strVal val="#ppt_x"/>
                                          </p:val>
                                        </p:tav>
                                      </p:tavLst>
                                    </p:anim>
                                    <p:anim calcmode="lin" valueType="num">
                                      <p:cBhvr>
                                        <p:cTn id="2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randombar(horizontal)">
                                      <p:cBhvr>
                                        <p:cTn id="26" dur="500"/>
                                        <p:tgtEl>
                                          <p:spTgt spid="9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anim calcmode="lin" valueType="num">
                                      <p:cBhvr>
                                        <p:cTn id="32" dur="1000" fill="hold"/>
                                        <p:tgtEl>
                                          <p:spTgt spid="98"/>
                                        </p:tgtEl>
                                        <p:attrNameLst>
                                          <p:attrName>ppt_x</p:attrName>
                                        </p:attrNameLst>
                                      </p:cBhvr>
                                      <p:tavLst>
                                        <p:tav tm="0">
                                          <p:val>
                                            <p:strVal val="#ppt_x"/>
                                          </p:val>
                                        </p:tav>
                                        <p:tav tm="100000">
                                          <p:val>
                                            <p:strVal val="#ppt_x"/>
                                          </p:val>
                                        </p:tav>
                                      </p:tavLst>
                                    </p:anim>
                                    <p:anim calcmode="lin" valueType="num">
                                      <p:cBhvr>
                                        <p:cTn id="33"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randombar(horizontal)">
                                      <p:cBhvr>
                                        <p:cTn id="3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animBg="1"/>
      <p:bldP spid="96" grpId="0" animBg="1"/>
      <p:bldP spid="97" grpId="0"/>
      <p:bldP spid="98" grpId="0" animBg="1"/>
      <p:bldP spid="9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Cơ sở dữ liệu</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89050" y="1194775"/>
            <a:ext cx="4419900" cy="600134"/>
          </a:xfrm>
          <a:prstGeom prst="rect">
            <a:avLst/>
          </a:prstGeom>
          <a:noFill/>
          <a:ln>
            <a:noFill/>
          </a:ln>
        </p:spPr>
        <p:txBody>
          <a:bodyPr spcFirstLastPara="1" wrap="square" lIns="91425" tIns="91425" rIns="91425" bIns="91425" anchor="t" anchorCtr="0">
            <a:spAutoFit/>
          </a:bodyPr>
          <a:lstStyle/>
          <a:p>
            <a:pPr lvl="0">
              <a:buSzPts val="900"/>
            </a:pPr>
            <a:r>
              <a:rPr lang="vi-VN" sz="900" b="1" dirty="0">
                <a:solidFill>
                  <a:srgbClr val="434343"/>
                </a:solidFill>
                <a:latin typeface="Montserrat"/>
                <a:ea typeface="Montserrat"/>
                <a:cs typeface="Montserrat"/>
                <a:sym typeface="Montserrat"/>
              </a:rPr>
              <a:t>Redis (REmote DIctionary Server) </a:t>
            </a:r>
            <a:r>
              <a:rPr lang="vi-VN" sz="900" dirty="0">
                <a:solidFill>
                  <a:srgbClr val="434343"/>
                </a:solidFill>
                <a:latin typeface="Montserrat"/>
                <a:ea typeface="Montserrat"/>
                <a:cs typeface="Montserrat"/>
                <a:sym typeface="Montserrat"/>
              </a:rPr>
              <a:t>là một mã nguồn mở được dùng để lưu trữ dữ liệu có cấu trúc, có thể sử dụng như một database, bộ nhớ cache hay một message broker.</a:t>
            </a:r>
            <a:endParaRPr sz="900" dirty="0">
              <a:solidFill>
                <a:srgbClr val="434343"/>
              </a:solidFill>
              <a:latin typeface="Montserrat"/>
              <a:ea typeface="Montserrat"/>
              <a:cs typeface="Montserrat"/>
              <a:sym typeface="Montserrat"/>
            </a:endParaRPr>
          </a:p>
        </p:txBody>
      </p:sp>
      <p:sp>
        <p:nvSpPr>
          <p:cNvPr id="85" name="Google Shape;85;g1202a21be96_0_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Resdis là gì</a:t>
            </a:r>
            <a:endParaRPr sz="1400" b="0" i="0" u="none" strike="noStrike" cap="none" dirty="0">
              <a:solidFill>
                <a:srgbClr val="000000"/>
              </a:solidFill>
              <a:latin typeface="Arial"/>
              <a:ea typeface="Arial"/>
              <a:cs typeface="Arial"/>
              <a:sym typeface="Arial"/>
            </a:endParaRPr>
          </a:p>
        </p:txBody>
      </p:sp>
      <p:sp>
        <p:nvSpPr>
          <p:cNvPr id="96" name="Google Shape;96;g1202a21be96_0_0"/>
          <p:cNvSpPr/>
          <p:nvPr/>
        </p:nvSpPr>
        <p:spPr>
          <a:xfrm>
            <a:off x="370974" y="1745567"/>
            <a:ext cx="1571239"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Các </a:t>
            </a:r>
            <a:r>
              <a:rPr lang="en-US" sz="800" b="1" i="1" dirty="0" err="1">
                <a:solidFill>
                  <a:srgbClr val="4D61FF"/>
                </a:solidFill>
                <a:latin typeface="Montserrat"/>
                <a:ea typeface="Montserrat"/>
                <a:cs typeface="Montserrat"/>
                <a:sym typeface="Montserrat"/>
              </a:rPr>
              <a:t>ứng</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dụng</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của</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Redis</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026266"/>
            <a:ext cx="4337400" cy="1292631"/>
          </a:xfrm>
          <a:prstGeom prst="rect">
            <a:avLst/>
          </a:prstGeom>
          <a:noFill/>
          <a:ln>
            <a:noFill/>
          </a:ln>
        </p:spPr>
        <p:txBody>
          <a:bodyPr spcFirstLastPara="1" wrap="square" lIns="91425" tIns="91425" rIns="91425" bIns="91425" anchor="t" anchorCtr="0">
            <a:spAutoFit/>
          </a:bodyPr>
          <a:lstStyle/>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Caching: </a:t>
            </a:r>
            <a:r>
              <a:rPr lang="vi-VN" sz="900" dirty="0">
                <a:solidFill>
                  <a:srgbClr val="434343"/>
                </a:solidFill>
                <a:latin typeface="Montserrat"/>
                <a:ea typeface="Montserrat"/>
                <a:cs typeface="Montserrat"/>
                <a:sym typeface="Montserrat"/>
              </a:rPr>
              <a:t>Sử dụng làm bộ nhớ đệm. Chính tốc độ đọc ghi nhanh mà Redis có thể làm bộ nhớ đệm, nơi chia sẻ dữ liệu giữa các ứng dụng hoặc làm database tạm thời.</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Counter: </a:t>
            </a:r>
            <a:r>
              <a:rPr lang="vi-VN" sz="900" dirty="0">
                <a:solidFill>
                  <a:srgbClr val="434343"/>
                </a:solidFill>
                <a:latin typeface="Montserrat"/>
                <a:ea typeface="Montserrat"/>
                <a:cs typeface="Montserrat"/>
                <a:sym typeface="Montserrat"/>
              </a:rPr>
              <a:t>Sử dụng làm bộ đếm. Với thuộc tính tăng giảm thông số rất nhanh trong khi dữ liệu được lưu trên RAM, sets và sorted</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Publish/</a:t>
            </a:r>
            <a:r>
              <a:rPr lang="en-US" sz="900" b="1" dirty="0" err="1">
                <a:solidFill>
                  <a:srgbClr val="434343"/>
                </a:solidFill>
                <a:latin typeface="Montserrat"/>
                <a:ea typeface="Montserrat"/>
                <a:cs typeface="Montserrat"/>
                <a:sym typeface="Montserrat"/>
              </a:rPr>
              <a:t>Suscribe</a:t>
            </a:r>
            <a:r>
              <a:rPr lang="en-US" sz="900" b="1" dirty="0">
                <a:solidFill>
                  <a:srgbClr val="434343"/>
                </a:solidFill>
                <a:latin typeface="Montserrat"/>
                <a:ea typeface="Montserrat"/>
                <a:cs typeface="Montserrat"/>
                <a:sym typeface="Montserrat"/>
              </a:rPr>
              <a:t> (Pub/Sub): </a:t>
            </a:r>
            <a:r>
              <a:rPr lang="en-US" sz="900" dirty="0" err="1">
                <a:solidFill>
                  <a:srgbClr val="434343"/>
                </a:solidFill>
                <a:latin typeface="Montserrat"/>
                <a:ea typeface="Montserrat"/>
                <a:cs typeface="Montserrat"/>
                <a:sym typeface="Montserrat"/>
              </a:rPr>
              <a:t>Tạo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kênh</a:t>
            </a:r>
            <a:r>
              <a:rPr lang="en-US" sz="900" dirty="0">
                <a:solidFill>
                  <a:srgbClr val="434343"/>
                </a:solidFill>
                <a:latin typeface="Montserrat"/>
                <a:ea typeface="Montserrat"/>
                <a:cs typeface="Montserrat"/>
                <a:sym typeface="Montserrat"/>
              </a:rPr>
              <a:t> chia </a:t>
            </a:r>
            <a:r>
              <a:rPr lang="en-US" sz="900" dirty="0" err="1">
                <a:solidFill>
                  <a:srgbClr val="434343"/>
                </a:solidFill>
                <a:latin typeface="Montserrat"/>
                <a:ea typeface="Montserrat"/>
                <a:cs typeface="Montserrat"/>
                <a:sym typeface="Montserrat"/>
              </a:rPr>
              <a:t>sẻ</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Redis</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hỗ</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trợ</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tạo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channel </a:t>
            </a:r>
            <a:r>
              <a:rPr lang="en-US" sz="900" dirty="0" err="1">
                <a:solidFill>
                  <a:srgbClr val="434343"/>
                </a:solidFill>
                <a:latin typeface="Montserrat"/>
                <a:ea typeface="Montserrat"/>
                <a:cs typeface="Montserrat"/>
                <a:sym typeface="Montserrat"/>
              </a:rPr>
              <a:t>để</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trao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đổi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giữa</a:t>
            </a:r>
            <a:r>
              <a:rPr lang="en-US" sz="900" dirty="0">
                <a:solidFill>
                  <a:srgbClr val="434343"/>
                </a:solidFill>
                <a:latin typeface="Montserrat"/>
                <a:ea typeface="Montserrat"/>
                <a:cs typeface="Montserrat"/>
                <a:sym typeface="Montserrat"/>
              </a:rPr>
              <a:t> publisher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subscriber </a:t>
            </a:r>
          </a:p>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Queues: </a:t>
            </a:r>
            <a:r>
              <a:rPr lang="vi-VN" sz="900" dirty="0">
                <a:solidFill>
                  <a:srgbClr val="434343"/>
                </a:solidFill>
                <a:latin typeface="Montserrat"/>
                <a:ea typeface="Montserrat"/>
                <a:cs typeface="Montserrat"/>
                <a:sym typeface="Montserrat"/>
              </a:rPr>
              <a:t>Tạo hàng đợi để xử lý lần lượt các request. </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3" y="3338858"/>
            <a:ext cx="18166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Các </a:t>
            </a:r>
            <a:r>
              <a:rPr lang="en-US" sz="800" b="1" i="1" dirty="0" err="1">
                <a:solidFill>
                  <a:srgbClr val="4D61FF"/>
                </a:solidFill>
                <a:latin typeface="Montserrat"/>
                <a:ea typeface="Montserrat"/>
                <a:cs typeface="Montserrat"/>
                <a:sym typeface="Montserrat"/>
              </a:rPr>
              <a:t>kiểu</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dữ</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liệu</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trong</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Redis</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579408"/>
            <a:ext cx="4337400" cy="738633"/>
          </a:xfrm>
          <a:prstGeom prst="rect">
            <a:avLst/>
          </a:prstGeom>
          <a:noFill/>
          <a:ln>
            <a:noFill/>
          </a:ln>
        </p:spPr>
        <p:txBody>
          <a:bodyPr spcFirstLastPara="1" wrap="square" lIns="91425" tIns="91425" rIns="91425" bIns="91425" anchor="t" anchorCtr="0">
            <a:spAutoFit/>
          </a:bodyPr>
          <a:lstStyle/>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STRING: </a:t>
            </a:r>
            <a:r>
              <a:rPr lang="en-US" sz="900" dirty="0">
                <a:solidFill>
                  <a:srgbClr val="434343"/>
                </a:solidFill>
                <a:latin typeface="Montserrat"/>
                <a:ea typeface="Montserrat"/>
                <a:cs typeface="Montserrat"/>
                <a:sym typeface="Montserrat"/>
              </a:rPr>
              <a:t>string, integer </a:t>
            </a:r>
            <a:r>
              <a:rPr lang="en-US" sz="900" dirty="0" err="1">
                <a:solidFill>
                  <a:srgbClr val="434343"/>
                </a:solidFill>
                <a:latin typeface="Montserrat"/>
                <a:ea typeface="Montserrat"/>
                <a:cs typeface="Montserrat"/>
                <a:sym typeface="Montserrat"/>
              </a:rPr>
              <a:t>hoặc</a:t>
            </a:r>
            <a:r>
              <a:rPr lang="en-US" sz="900" dirty="0">
                <a:solidFill>
                  <a:srgbClr val="434343"/>
                </a:solidFill>
                <a:latin typeface="Montserrat"/>
                <a:ea typeface="Montserrat"/>
                <a:cs typeface="Montserrat"/>
                <a:sym typeface="Montserrat"/>
              </a:rPr>
              <a:t> float.</a:t>
            </a:r>
            <a:r>
              <a:rPr lang="en-US" sz="900" i="0" u="none" strike="noStrike" cap="none" dirty="0">
                <a:solidFill>
                  <a:srgbClr val="434343"/>
                </a:solidFill>
                <a:latin typeface="Montserrat"/>
                <a:ea typeface="Montserrat"/>
                <a:cs typeface="Montserrat"/>
                <a:sym typeface="Montserrat"/>
              </a:rPr>
              <a:t>.</a:t>
            </a: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LIST: </a:t>
            </a:r>
            <a:r>
              <a:rPr lang="en-US" sz="900" dirty="0">
                <a:solidFill>
                  <a:srgbClr val="434343"/>
                </a:solidFill>
                <a:latin typeface="Montserrat"/>
                <a:ea typeface="Montserrat"/>
                <a:cs typeface="Montserrat"/>
                <a:sym typeface="Montserrat"/>
              </a:rPr>
              <a:t>List </a:t>
            </a:r>
            <a:r>
              <a:rPr lang="en-US" sz="900" dirty="0" err="1">
                <a:solidFill>
                  <a:srgbClr val="434343"/>
                </a:solidFill>
                <a:latin typeface="Montserrat"/>
                <a:ea typeface="Montserrat"/>
                <a:cs typeface="Montserrat"/>
                <a:sym typeface="Montserrat"/>
              </a:rPr>
              <a:t>là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một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danh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của</a:t>
            </a:r>
            <a:r>
              <a:rPr lang="en-US" sz="900" dirty="0">
                <a:solidFill>
                  <a:srgbClr val="434343"/>
                </a:solidFill>
                <a:latin typeface="Montserrat"/>
                <a:ea typeface="Montserrat"/>
                <a:cs typeface="Montserrat"/>
                <a:sym typeface="Montserrat"/>
              </a:rPr>
              <a:t> strings, </a:t>
            </a:r>
            <a:r>
              <a:rPr lang="en-US" sz="900" dirty="0" err="1">
                <a:solidFill>
                  <a:srgbClr val="434343"/>
                </a:solidFill>
                <a:latin typeface="Montserrat"/>
                <a:ea typeface="Montserrat"/>
                <a:cs typeface="Montserrat"/>
                <a:sym typeface="Montserrat"/>
              </a:rPr>
              <a:t>sắp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xếp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theo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thứ</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tự</a:t>
            </a:r>
            <a:r>
              <a:rPr lang="en-US" sz="900" dirty="0">
                <a:solidFill>
                  <a:srgbClr val="434343"/>
                </a:solidFill>
                <a:latin typeface="Montserrat"/>
                <a:ea typeface="Montserrat"/>
                <a:cs typeface="Montserrat"/>
                <a:sym typeface="Montserrat"/>
              </a:rPr>
              <a:t> insert.</a:t>
            </a:r>
          </a:p>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SET: </a:t>
            </a:r>
            <a:r>
              <a:rPr lang="vi-VN" sz="900" dirty="0">
                <a:solidFill>
                  <a:srgbClr val="434343"/>
                </a:solidFill>
                <a:latin typeface="Montserrat"/>
                <a:ea typeface="Montserrat"/>
                <a:cs typeface="Montserrat"/>
                <a:sym typeface="Montserrat"/>
              </a:rPr>
              <a:t>tập hợp các string (không được sắp xếp).</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HASH: </a:t>
            </a:r>
            <a:r>
              <a:rPr lang="en-US" sz="900" dirty="0" err="1">
                <a:solidFill>
                  <a:srgbClr val="434343"/>
                </a:solidFill>
                <a:latin typeface="Montserrat"/>
                <a:ea typeface="Montserrat"/>
                <a:cs typeface="Montserrat"/>
                <a:sym typeface="Montserrat"/>
              </a:rPr>
              <a:t>lưu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trữ</a:t>
            </a:r>
            <a:r>
              <a:rPr lang="en-US" sz="900" dirty="0">
                <a:solidFill>
                  <a:srgbClr val="434343"/>
                </a:solidFill>
                <a:latin typeface="Montserrat"/>
                <a:ea typeface="Montserrat"/>
                <a:cs typeface="Montserrat"/>
                <a:sym typeface="Montserrat"/>
              </a:rPr>
              <a:t> hash table </a:t>
            </a:r>
            <a:r>
              <a:rPr lang="en-US" sz="900" dirty="0" err="1">
                <a:solidFill>
                  <a:srgbClr val="434343"/>
                </a:solidFill>
                <a:latin typeface="Montserrat"/>
                <a:ea typeface="Montserrat"/>
                <a:cs typeface="Montserrat"/>
                <a:sym typeface="Montserrat"/>
              </a:rPr>
              <a:t>của</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cặp</a:t>
            </a:r>
            <a:r>
              <a:rPr lang="en-US" sz="900" dirty="0">
                <a:solidFill>
                  <a:srgbClr val="434343"/>
                </a:solidFill>
                <a:latin typeface="Montserrat"/>
                <a:ea typeface="Montserrat"/>
                <a:cs typeface="Montserrat"/>
                <a:sym typeface="Montserrat"/>
              </a:rPr>
              <a:t> key-value</a:t>
            </a:r>
            <a:endParaRPr sz="900" i="0" u="none" strike="noStrike" cap="none" dirty="0">
              <a:solidFill>
                <a:srgbClr val="434343"/>
              </a:solidFill>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5712883" y="1185417"/>
            <a:ext cx="2933700" cy="2476500"/>
          </a:xfrm>
          <a:prstGeom prst="rect">
            <a:avLst/>
          </a:prstGeom>
        </p:spPr>
      </p:pic>
    </p:spTree>
    <p:extLst>
      <p:ext uri="{BB962C8B-B14F-4D97-AF65-F5344CB8AC3E}">
        <p14:creationId xmlns:p14="http://schemas.microsoft.com/office/powerpoint/2010/main" val="85265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anim calcmode="lin" valueType="num">
                                      <p:cBhvr>
                                        <p:cTn id="8" dur="1000" fill="hold"/>
                                        <p:tgtEl>
                                          <p:spTgt spid="85"/>
                                        </p:tgtEl>
                                        <p:attrNameLst>
                                          <p:attrName>ppt_x</p:attrName>
                                        </p:attrNameLst>
                                      </p:cBhvr>
                                      <p:tavLst>
                                        <p:tav tm="0">
                                          <p:val>
                                            <p:strVal val="#ppt_x"/>
                                          </p:val>
                                        </p:tav>
                                        <p:tav tm="100000">
                                          <p:val>
                                            <p:strVal val="#ppt_x"/>
                                          </p:val>
                                        </p:tav>
                                      </p:tavLst>
                                    </p:anim>
                                    <p:anim calcmode="lin" valueType="num">
                                      <p:cBhvr>
                                        <p:cTn id="9"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randombar(horizontal)">
                                      <p:cBhvr>
                                        <p:cTn id="14" dur="500"/>
                                        <p:tgtEl>
                                          <p:spTgt spid="8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1000"/>
                                        <p:tgtEl>
                                          <p:spTgt spid="96"/>
                                        </p:tgtEl>
                                      </p:cBhvr>
                                    </p:animEffect>
                                    <p:anim calcmode="lin" valueType="num">
                                      <p:cBhvr>
                                        <p:cTn id="20" dur="1000" fill="hold"/>
                                        <p:tgtEl>
                                          <p:spTgt spid="96"/>
                                        </p:tgtEl>
                                        <p:attrNameLst>
                                          <p:attrName>ppt_x</p:attrName>
                                        </p:attrNameLst>
                                      </p:cBhvr>
                                      <p:tavLst>
                                        <p:tav tm="0">
                                          <p:val>
                                            <p:strVal val="#ppt_x"/>
                                          </p:val>
                                        </p:tav>
                                        <p:tav tm="100000">
                                          <p:val>
                                            <p:strVal val="#ppt_x"/>
                                          </p:val>
                                        </p:tav>
                                      </p:tavLst>
                                    </p:anim>
                                    <p:anim calcmode="lin" valueType="num">
                                      <p:cBhvr>
                                        <p:cTn id="2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randombar(horizontal)">
                                      <p:cBhvr>
                                        <p:cTn id="26" dur="500"/>
                                        <p:tgtEl>
                                          <p:spTgt spid="9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anim calcmode="lin" valueType="num">
                                      <p:cBhvr>
                                        <p:cTn id="32" dur="1000" fill="hold"/>
                                        <p:tgtEl>
                                          <p:spTgt spid="98"/>
                                        </p:tgtEl>
                                        <p:attrNameLst>
                                          <p:attrName>ppt_x</p:attrName>
                                        </p:attrNameLst>
                                      </p:cBhvr>
                                      <p:tavLst>
                                        <p:tav tm="0">
                                          <p:val>
                                            <p:strVal val="#ppt_x"/>
                                          </p:val>
                                        </p:tav>
                                        <p:tav tm="100000">
                                          <p:val>
                                            <p:strVal val="#ppt_x"/>
                                          </p:val>
                                        </p:tav>
                                      </p:tavLst>
                                    </p:anim>
                                    <p:anim calcmode="lin" valueType="num">
                                      <p:cBhvr>
                                        <p:cTn id="33"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randombar(horizontal)">
                                      <p:cBhvr>
                                        <p:cTn id="3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animBg="1"/>
      <p:bldP spid="96" grpId="0" animBg="1"/>
      <p:bldP spid="97" grpId="0"/>
      <p:bldP spid="98" grpId="0" animBg="1"/>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Server - Client</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31700" y="1015178"/>
            <a:ext cx="4419900" cy="461635"/>
          </a:xfrm>
          <a:prstGeom prst="rect">
            <a:avLst/>
          </a:prstGeom>
          <a:noFill/>
          <a:ln>
            <a:noFill/>
          </a:ln>
        </p:spPr>
        <p:txBody>
          <a:bodyPr spcFirstLastPara="1" wrap="square" lIns="91425" tIns="91425" rIns="91425" bIns="91425" anchor="t" anchorCtr="0">
            <a:spAutoFit/>
          </a:bodyPr>
          <a:lstStyle/>
          <a:p>
            <a:pPr lvl="0">
              <a:buSzPts val="900"/>
            </a:pPr>
            <a:r>
              <a:rPr lang="en-US" sz="900" dirty="0" err="1">
                <a:solidFill>
                  <a:srgbClr val="434343"/>
                </a:solidFill>
                <a:latin typeface="Montserrat"/>
                <a:ea typeface="Montserrat"/>
                <a:cs typeface="Montserrat"/>
                <a:sym typeface="Montserrat"/>
              </a:rPr>
              <a:t>Trong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Blockman</a:t>
            </a:r>
            <a:r>
              <a:rPr lang="en-US" sz="900" dirty="0">
                <a:solidFill>
                  <a:srgbClr val="434343"/>
                </a:solidFill>
                <a:latin typeface="Montserrat"/>
                <a:ea typeface="Montserrat"/>
                <a:cs typeface="Montserrat"/>
                <a:sym typeface="Montserrat"/>
              </a:rPr>
              <a:t> Go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viết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theo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mô</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hình</a:t>
            </a:r>
            <a:r>
              <a:rPr lang="en-US" sz="900" dirty="0">
                <a:solidFill>
                  <a:srgbClr val="434343"/>
                </a:solidFill>
                <a:latin typeface="Montserrat"/>
                <a:ea typeface="Montserrat"/>
                <a:cs typeface="Montserrat"/>
                <a:sym typeface="Montserrat"/>
              </a:rPr>
              <a:t> server – client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chuyền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thức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nhau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bằng</a:t>
            </a:r>
            <a:r>
              <a:rPr lang="en-US" sz="900" dirty="0">
                <a:solidFill>
                  <a:srgbClr val="434343"/>
                </a:solidFill>
                <a:latin typeface="Montserrat"/>
                <a:ea typeface="Montserrat"/>
                <a:cs typeface="Montserrat"/>
                <a:sym typeface="Montserrat"/>
              </a:rPr>
              <a:t> TCP</a:t>
            </a:r>
            <a:endParaRPr sz="900" dirty="0">
              <a:solidFill>
                <a:srgbClr val="434343"/>
              </a:solidFill>
              <a:latin typeface="Montserrat"/>
              <a:ea typeface="Montserrat"/>
              <a:cs typeface="Montserrat"/>
              <a:sym typeface="Montserrat"/>
            </a:endParaRPr>
          </a:p>
        </p:txBody>
      </p:sp>
      <p:sp>
        <p:nvSpPr>
          <p:cNvPr id="96" name="Google Shape;96;g1202a21be96_0_0"/>
          <p:cNvSpPr/>
          <p:nvPr/>
        </p:nvSpPr>
        <p:spPr>
          <a:xfrm>
            <a:off x="370974" y="1676498"/>
            <a:ext cx="8820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Server</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1974293"/>
            <a:ext cx="4337400" cy="600134"/>
          </a:xfrm>
          <a:prstGeom prst="rect">
            <a:avLst/>
          </a:prstGeom>
          <a:noFill/>
          <a:ln>
            <a:noFill/>
          </a:ln>
        </p:spPr>
        <p:txBody>
          <a:bodyPr spcFirstLastPara="1" wrap="square" lIns="91425" tIns="91425" rIns="91425" bIns="91425" anchor="t" anchorCtr="0">
            <a:spAutoFit/>
          </a:bodyPr>
          <a:lstStyle/>
          <a:p>
            <a:pPr lvl="0">
              <a:buSzPts val="900"/>
            </a:pPr>
            <a:r>
              <a:rPr lang="vi-VN" sz="900" dirty="0">
                <a:solidFill>
                  <a:srgbClr val="434343"/>
                </a:solidFill>
                <a:latin typeface="Montserrat"/>
                <a:ea typeface="Montserrat"/>
                <a:cs typeface="Montserrat"/>
                <a:sym typeface="Montserrat"/>
              </a:rPr>
              <a:t>Server </a:t>
            </a:r>
            <a:r>
              <a:rPr lang="en-US" sz="900" dirty="0" err="1">
                <a:solidFill>
                  <a:srgbClr val="434343"/>
                </a:solidFill>
                <a:latin typeface="Montserrat"/>
                <a:ea typeface="Montserrat"/>
                <a:cs typeface="Montserrat"/>
                <a:sym typeface="Montserrat"/>
              </a:rPr>
              <a:t>là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chủ</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trung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kết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nối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thiết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bị</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khách</a:t>
            </a:r>
            <a:r>
              <a:rPr lang="en-US" sz="900" dirty="0">
                <a:solidFill>
                  <a:srgbClr val="434343"/>
                </a:solidFill>
                <a:latin typeface="Montserrat"/>
                <a:ea typeface="Montserrat"/>
                <a:cs typeface="Montserrat"/>
                <a:sym typeface="Montserrat"/>
              </a:rPr>
              <a:t> (client) </a:t>
            </a:r>
            <a:r>
              <a:rPr lang="en-US" sz="900" dirty="0" err="1">
                <a:solidFill>
                  <a:srgbClr val="434343"/>
                </a:solidFill>
                <a:latin typeface="Montserrat"/>
                <a:ea typeface="Montserrat"/>
                <a:cs typeface="Montserrat"/>
                <a:sym typeface="Montserrat"/>
              </a:rPr>
              <a:t>với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nhau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Tương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tác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cơ</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sở</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tương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tác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vật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trung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để</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tương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tác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nhau</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0974" y="2851426"/>
            <a:ext cx="8820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Client</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132368"/>
            <a:ext cx="4337400" cy="461635"/>
          </a:xfrm>
          <a:prstGeom prst="rect">
            <a:avLst/>
          </a:prstGeom>
          <a:noFill/>
          <a:ln>
            <a:noFill/>
          </a:ln>
        </p:spPr>
        <p:txBody>
          <a:bodyPr spcFirstLastPara="1" wrap="square" lIns="91425" tIns="91425" rIns="91425" bIns="91425" anchor="t" anchorCtr="0">
            <a:spAutoFit/>
          </a:bodyPr>
          <a:lstStyle/>
          <a:p>
            <a:pPr lvl="0">
              <a:buSzPts val="900"/>
            </a:pPr>
            <a:r>
              <a:rPr lang="en-US" sz="900" i="0" u="none" strike="noStrike" cap="none" dirty="0">
                <a:solidFill>
                  <a:srgbClr val="434343"/>
                </a:solidFill>
                <a:latin typeface="Montserrat"/>
                <a:ea typeface="Montserrat"/>
                <a:cs typeface="Montserrat"/>
                <a:sym typeface="Montserrat"/>
              </a:rPr>
              <a:t>Client </a:t>
            </a:r>
            <a:r>
              <a:rPr lang="en-US" sz="900" i="0" u="none" strike="noStrike" cap="none" dirty="0" err="1">
                <a:solidFill>
                  <a:srgbClr val="434343"/>
                </a:solidFill>
                <a:latin typeface="Montserrat"/>
                <a:ea typeface="Montserrat"/>
                <a:cs typeface="Montserrat"/>
                <a:sym typeface="Montserrat"/>
              </a:rPr>
              <a:t>là</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máy</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khách</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thiết</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bị</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của</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người</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chơi</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Kết</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nối</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với</a:t>
            </a:r>
            <a:r>
              <a:rPr lang="en-US" sz="900" i="0" u="none" strike="noStrike" cap="none" dirty="0">
                <a:solidFill>
                  <a:srgbClr val="434343"/>
                </a:solidFill>
                <a:latin typeface="Montserrat"/>
                <a:ea typeface="Montserrat"/>
                <a:cs typeface="Montserrat"/>
                <a:sym typeface="Montserrat"/>
              </a:rPr>
              <a:t> server, </a:t>
            </a:r>
            <a:r>
              <a:rPr lang="en-US" sz="900" i="0" u="none" strike="noStrike" cap="none" dirty="0" err="1">
                <a:solidFill>
                  <a:srgbClr val="434343"/>
                </a:solidFill>
                <a:latin typeface="Montserrat"/>
                <a:ea typeface="Montserrat"/>
                <a:cs typeface="Montserrat"/>
                <a:sym typeface="Montserrat"/>
              </a:rPr>
              <a:t>gửi</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và</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nhận</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dữ</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liệu</a:t>
            </a:r>
            <a:r>
              <a:rPr lang="en-US" sz="900" i="0" u="none" strike="noStrike" cap="none" dirty="0">
                <a:solidFill>
                  <a:srgbClr val="434343"/>
                </a:solidFill>
                <a:latin typeface="Montserrat"/>
                <a:ea typeface="Montserrat"/>
                <a:cs typeface="Montserrat"/>
                <a:sym typeface="Montserrat"/>
              </a:rPr>
              <a:t> </a:t>
            </a:r>
            <a:r>
              <a:rPr lang="en-US" sz="900" i="0" u="none" strike="noStrike" cap="none" dirty="0" err="1">
                <a:solidFill>
                  <a:srgbClr val="434343"/>
                </a:solidFill>
                <a:latin typeface="Montserrat"/>
                <a:ea typeface="Montserrat"/>
                <a:cs typeface="Montserrat"/>
                <a:sym typeface="Montserrat"/>
              </a:rPr>
              <a:t>từ</a:t>
            </a:r>
            <a:r>
              <a:rPr lang="en-US" sz="900" i="0" u="none" strike="noStrike" cap="none" dirty="0">
                <a:solidFill>
                  <a:srgbClr val="434343"/>
                </a:solidFill>
                <a:latin typeface="Montserrat"/>
                <a:ea typeface="Montserrat"/>
                <a:cs typeface="Montserrat"/>
                <a:sym typeface="Montserrat"/>
              </a:rPr>
              <a:t> server</a:t>
            </a:r>
            <a:endParaRPr sz="900" i="0" u="none" strike="noStrike" cap="none" dirty="0">
              <a:solidFill>
                <a:srgbClr val="434343"/>
              </a:solidFill>
              <a:latin typeface="Montserrat"/>
              <a:ea typeface="Montserrat"/>
              <a:cs typeface="Montserrat"/>
              <a:sym typeface="Montserrat"/>
            </a:endParaRPr>
          </a:p>
        </p:txBody>
      </p:sp>
      <p:pic>
        <p:nvPicPr>
          <p:cNvPr id="4" name="Picture 3"/>
          <p:cNvPicPr>
            <a:picLocks noChangeAspect="1"/>
          </p:cNvPicPr>
          <p:nvPr/>
        </p:nvPicPr>
        <p:blipFill>
          <a:blip r:embed="rId3"/>
          <a:stretch>
            <a:fillRect/>
          </a:stretch>
        </p:blipFill>
        <p:spPr>
          <a:xfrm>
            <a:off x="4979986" y="1886498"/>
            <a:ext cx="4028153" cy="1640371"/>
          </a:xfrm>
          <a:prstGeom prst="rect">
            <a:avLst/>
          </a:prstGeom>
        </p:spPr>
      </p:pic>
    </p:spTree>
    <p:extLst>
      <p:ext uri="{BB962C8B-B14F-4D97-AF65-F5344CB8AC3E}">
        <p14:creationId xmlns:p14="http://schemas.microsoft.com/office/powerpoint/2010/main" val="338581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randombar(horizontal)">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anim calcmode="lin" valueType="num">
                                      <p:cBhvr>
                                        <p:cTn id="13" dur="1000" fill="hold"/>
                                        <p:tgtEl>
                                          <p:spTgt spid="96"/>
                                        </p:tgtEl>
                                        <p:attrNameLst>
                                          <p:attrName>ppt_x</p:attrName>
                                        </p:attrNameLst>
                                      </p:cBhvr>
                                      <p:tavLst>
                                        <p:tav tm="0">
                                          <p:val>
                                            <p:strVal val="#ppt_x"/>
                                          </p:val>
                                        </p:tav>
                                        <p:tav tm="100000">
                                          <p:val>
                                            <p:strVal val="#ppt_x"/>
                                          </p:val>
                                        </p:tav>
                                      </p:tavLst>
                                    </p:anim>
                                    <p:anim calcmode="lin" valueType="num">
                                      <p:cBhvr>
                                        <p:cTn id="14"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randombar(horizontal)">
                                      <p:cBhvr>
                                        <p:cTn id="19" dur="500"/>
                                        <p:tgtEl>
                                          <p:spTgt spid="9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1000"/>
                                        <p:tgtEl>
                                          <p:spTgt spid="98"/>
                                        </p:tgtEl>
                                      </p:cBhvr>
                                    </p:animEffect>
                                    <p:anim calcmode="lin" valueType="num">
                                      <p:cBhvr>
                                        <p:cTn id="25" dur="1000" fill="hold"/>
                                        <p:tgtEl>
                                          <p:spTgt spid="98"/>
                                        </p:tgtEl>
                                        <p:attrNameLst>
                                          <p:attrName>ppt_x</p:attrName>
                                        </p:attrNameLst>
                                      </p:cBhvr>
                                      <p:tavLst>
                                        <p:tav tm="0">
                                          <p:val>
                                            <p:strVal val="#ppt_x"/>
                                          </p:val>
                                        </p:tav>
                                        <p:tav tm="100000">
                                          <p:val>
                                            <p:strVal val="#ppt_x"/>
                                          </p:val>
                                        </p:tav>
                                      </p:tavLst>
                                    </p:anim>
                                    <p:anim calcmode="lin" valueType="num">
                                      <p:cBhvr>
                                        <p:cTn id="26"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randombar(horizontal)">
                                      <p:cBhvr>
                                        <p:cTn id="3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6" grpId="0" animBg="1"/>
      <p:bldP spid="97" grpId="0"/>
      <p:bldP spid="98" grpId="0" animBg="1"/>
      <p:bldP spid="9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Phân tích dữ liệu</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1" i="1" dirty="0" err="1">
                <a:solidFill>
                  <a:srgbClr val="4D61FF"/>
                </a:solidFill>
                <a:latin typeface="Montserrat"/>
                <a:ea typeface="Montserrat"/>
                <a:cs typeface="Montserrat"/>
                <a:sym typeface="Montserrat"/>
              </a:rPr>
              <a:t>Thiết</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kế</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dữ</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liệu</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a:solidFill>
                  <a:srgbClr val="434343"/>
                </a:solidFill>
                <a:latin typeface="Montserrat"/>
                <a:ea typeface="Montserrat"/>
                <a:cs typeface="Montserrat"/>
                <a:sym typeface="Montserrat"/>
              </a:rPr>
              <a:t>Dữ</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liệu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được</a:t>
            </a:r>
            <a:r>
              <a:rPr lang="en-US" sz="900" b="0" i="0" u="none" strike="noStrike" cap="none" dirty="0">
                <a:solidFill>
                  <a:srgbClr val="434343"/>
                </a:solidFill>
                <a:latin typeface="Montserrat"/>
                <a:ea typeface="Montserrat"/>
                <a:cs typeface="Montserrat"/>
                <a:sym typeface="Montserrat"/>
              </a:rPr>
              <a:t> chia </a:t>
            </a:r>
            <a:r>
              <a:rPr lang="en-US" sz="900" b="0" i="0" u="none" strike="noStrike" cap="none" dirty="0" err="1">
                <a:solidFill>
                  <a:srgbClr val="434343"/>
                </a:solidFill>
                <a:latin typeface="Montserrat"/>
                <a:ea typeface="Montserrat"/>
                <a:cs typeface="Montserrat"/>
                <a:sym typeface="Montserrat"/>
              </a:rPr>
              <a:t>thành</a:t>
            </a:r>
            <a:r>
              <a:rPr lang="en-US" sz="900" b="0" i="0" u="none" strike="noStrike" cap="none" dirty="0">
                <a:solidFill>
                  <a:srgbClr val="434343"/>
                </a:solidFill>
                <a:latin typeface="Montserrat"/>
                <a:ea typeface="Montserrat"/>
                <a:cs typeface="Montserrat"/>
                <a:sym typeface="Montserrat"/>
              </a:rPr>
              <a:t> 2 </a:t>
            </a:r>
            <a:r>
              <a:rPr lang="en-US" sz="900" b="0" i="0" u="none" strike="noStrike" cap="none" dirty="0" err="1">
                <a:solidFill>
                  <a:srgbClr val="434343"/>
                </a:solidFill>
                <a:latin typeface="Montserrat"/>
                <a:ea typeface="Montserrat"/>
                <a:cs typeface="Montserrat"/>
                <a:sym typeface="Montserrat"/>
              </a:rPr>
              <a:t>phầm</a:t>
            </a:r>
            <a:r>
              <a:rPr lang="en-US" sz="900" dirty="0">
                <a:solidFill>
                  <a:srgbClr val="434343"/>
                </a:solidFill>
                <a:latin typeface="Montserrat"/>
                <a:ea typeface="Montserrat"/>
                <a:cs typeface="Montserrat"/>
                <a:sym typeface="Montserrat"/>
              </a:rPr>
              <a:t>:</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Master data: </a:t>
            </a:r>
            <a:r>
              <a:rPr lang="en-US" sz="900" b="0" i="0" u="none" strike="noStrike" cap="none" dirty="0" err="1">
                <a:solidFill>
                  <a:srgbClr val="434343"/>
                </a:solidFill>
                <a:latin typeface="Montserrat"/>
                <a:ea typeface="Montserrat"/>
                <a:cs typeface="Montserrat"/>
                <a:sym typeface="Montserrat"/>
              </a:rPr>
              <a:t>Là</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dữ</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liệu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tĩnh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Ít</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thay</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đổi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trong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thời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gian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dài</a:t>
            </a:r>
            <a:endParaRPr lang="en-US" sz="900" b="0" i="0" u="none" strike="noStrike" cap="none"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Transactional </a:t>
            </a:r>
            <a:r>
              <a:rPr lang="en-US" sz="900" b="1" i="0" u="none" strike="noStrike" cap="none" dirty="0">
                <a:solidFill>
                  <a:srgbClr val="434343"/>
                </a:solidFill>
                <a:latin typeface="Montserrat"/>
                <a:ea typeface="Montserrat"/>
                <a:cs typeface="Montserrat"/>
                <a:sym typeface="Montserrat"/>
              </a:rPr>
              <a:t>data: </a:t>
            </a:r>
            <a:r>
              <a:rPr lang="en-US" sz="900" b="0" i="0" u="none" strike="noStrike" cap="none" dirty="0" err="1">
                <a:solidFill>
                  <a:srgbClr val="434343"/>
                </a:solidFill>
                <a:latin typeface="Montserrat"/>
                <a:ea typeface="Montserrat"/>
                <a:cs typeface="Montserrat"/>
                <a:sym typeface="Montserrat"/>
              </a:rPr>
              <a:t>Là</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dữ</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liệu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động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thường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xuyên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thay</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đổi</a:t>
            </a:r>
            <a:endParaRPr sz="900" b="0" i="0" u="none" strike="noStrike" cap="none" dirty="0">
              <a:solidFill>
                <a:srgbClr val="434343"/>
              </a:solidFill>
              <a:latin typeface="Montserrat"/>
              <a:ea typeface="Montserrat"/>
              <a:cs typeface="Montserrat"/>
              <a:sym typeface="Montserrat"/>
            </a:endParaRPr>
          </a:p>
        </p:txBody>
      </p:sp>
      <p:sp>
        <p:nvSpPr>
          <p:cNvPr id="177" name="Google Shape;177;g1202a21be96_0_151"/>
          <p:cNvSpPr/>
          <p:nvPr/>
        </p:nvSpPr>
        <p:spPr>
          <a:xfrm>
            <a:off x="370975" y="1924509"/>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Master data</a:t>
            </a:r>
            <a:endParaRPr sz="1400" b="0" i="0" u="none" strike="noStrike" cap="none" dirty="0">
              <a:solidFill>
                <a:srgbClr val="000000"/>
              </a:solidFill>
              <a:latin typeface="Arial"/>
              <a:ea typeface="Arial"/>
              <a:cs typeface="Arial"/>
              <a:sym typeface="Arial"/>
            </a:endParaRPr>
          </a:p>
        </p:txBody>
      </p:sp>
      <p:sp>
        <p:nvSpPr>
          <p:cNvPr id="178" name="Google Shape;178;g1202a21be96_0_151"/>
          <p:cNvSpPr txBox="1"/>
          <p:nvPr/>
        </p:nvSpPr>
        <p:spPr>
          <a:xfrm>
            <a:off x="370974" y="2095060"/>
            <a:ext cx="43374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Các master data bao gồm:</a:t>
            </a:r>
          </a:p>
          <a:p>
            <a:pPr marL="171450" lvl="0" indent="-171450">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Vật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phẩm</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Khoán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Trang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bị</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NPC</a:t>
            </a:r>
          </a:p>
          <a:p>
            <a:pPr marL="171450" lvl="0" indent="-171450">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Shop </a:t>
            </a:r>
            <a:r>
              <a:rPr lang="en-US" sz="900" dirty="0" err="1">
                <a:solidFill>
                  <a:srgbClr val="434343"/>
                </a:solidFill>
                <a:latin typeface="Montserrat"/>
                <a:ea typeface="Montserrat"/>
                <a:cs typeface="Montserrat"/>
                <a:sym typeface="Montserrat"/>
              </a:rPr>
              <a:t>chợ</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trời</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Shop </a:t>
            </a:r>
            <a:r>
              <a:rPr lang="en-US" sz="900" dirty="0" err="1">
                <a:solidFill>
                  <a:srgbClr val="434343"/>
                </a:solidFill>
                <a:latin typeface="Montserrat"/>
                <a:ea typeface="Montserrat"/>
                <a:cs typeface="Montserrat"/>
                <a:sym typeface="Montserrat"/>
              </a:rPr>
              <a:t>Gcube</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Hầm</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mỏ</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Công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thức</a:t>
            </a:r>
            <a:endParaRPr sz="900" b="0" i="0" u="none" strike="noStrike" cap="none" dirty="0">
              <a:solidFill>
                <a:srgbClr val="434343"/>
              </a:solidFill>
              <a:latin typeface="Montserrat"/>
              <a:ea typeface="Montserrat"/>
              <a:cs typeface="Montserrat"/>
              <a:sym typeface="Montserrat"/>
            </a:endParaRPr>
          </a:p>
        </p:txBody>
      </p:sp>
      <p:sp>
        <p:nvSpPr>
          <p:cNvPr id="183" name="Google Shape;183;g1202a21be96_0_151"/>
          <p:cNvSpPr/>
          <p:nvPr/>
        </p:nvSpPr>
        <p:spPr>
          <a:xfrm>
            <a:off x="370974" y="3608422"/>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Transactional data</a:t>
            </a:r>
            <a:endParaRPr sz="1400" b="0" i="0" u="none" strike="noStrike" cap="none" dirty="0">
              <a:solidFill>
                <a:srgbClr val="000000"/>
              </a:solidFill>
              <a:latin typeface="Arial"/>
              <a:ea typeface="Arial"/>
              <a:cs typeface="Arial"/>
              <a:sym typeface="Arial"/>
            </a:endParaRPr>
          </a:p>
        </p:txBody>
      </p:sp>
      <p:sp>
        <p:nvSpPr>
          <p:cNvPr id="184" name="Google Shape;184;g1202a21be96_0_151"/>
          <p:cNvSpPr txBox="1"/>
          <p:nvPr/>
        </p:nvSpPr>
        <p:spPr>
          <a:xfrm>
            <a:off x="289050" y="3818422"/>
            <a:ext cx="43374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Các Transactional bao gồm:</a:t>
            </a:r>
          </a:p>
          <a:p>
            <a:pPr marL="171450" lvl="0" indent="-171450">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Dữ liệu người chơi</a:t>
            </a:r>
          </a:p>
          <a:p>
            <a:pPr marL="171450" lvl="0" indent="-171450">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Túi đồ người chơi</a:t>
            </a:r>
          </a:p>
          <a:p>
            <a:pPr marL="171450" lvl="0" indent="-171450">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Shop chợ đen</a:t>
            </a:r>
          </a:p>
          <a:p>
            <a:pPr marL="171450" lvl="0" indent="-171450">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Trang bị người chơi</a:t>
            </a:r>
            <a:endParaRPr sz="900" b="0" i="0" u="none" strike="noStrike" cap="none" dirty="0">
              <a:solidFill>
                <a:srgbClr val="434343"/>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D67DF9C5-6859-0216-40D2-2DB596B8F997}"/>
              </a:ext>
            </a:extLst>
          </p:cNvPr>
          <p:cNvPicPr>
            <a:picLocks noChangeAspect="1"/>
          </p:cNvPicPr>
          <p:nvPr/>
        </p:nvPicPr>
        <p:blipFill>
          <a:blip r:embed="rId3"/>
          <a:stretch>
            <a:fillRect/>
          </a:stretch>
        </p:blipFill>
        <p:spPr>
          <a:xfrm>
            <a:off x="3839040" y="1820107"/>
            <a:ext cx="4933985" cy="2784698"/>
          </a:xfrm>
          <a:prstGeom prst="rect">
            <a:avLst/>
          </a:prstGeom>
        </p:spPr>
      </p:pic>
    </p:spTree>
    <p:extLst>
      <p:ext uri="{BB962C8B-B14F-4D97-AF65-F5344CB8AC3E}">
        <p14:creationId xmlns:p14="http://schemas.microsoft.com/office/powerpoint/2010/main" val="3850704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anim calcmode="lin" valueType="num">
                                      <p:cBhvr>
                                        <p:cTn id="8" dur="1000" fill="hold"/>
                                        <p:tgtEl>
                                          <p:spTgt spid="175"/>
                                        </p:tgtEl>
                                        <p:attrNameLst>
                                          <p:attrName>ppt_x</p:attrName>
                                        </p:attrNameLst>
                                      </p:cBhvr>
                                      <p:tavLst>
                                        <p:tav tm="0">
                                          <p:val>
                                            <p:strVal val="#ppt_x"/>
                                          </p:val>
                                        </p:tav>
                                        <p:tav tm="100000">
                                          <p:val>
                                            <p:strVal val="#ppt_x"/>
                                          </p:val>
                                        </p:tav>
                                      </p:tavLst>
                                    </p:anim>
                                    <p:anim calcmode="lin" valueType="num">
                                      <p:cBhvr>
                                        <p:cTn id="9"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randombar(horizontal)">
                                      <p:cBhvr>
                                        <p:cTn id="14" dur="500"/>
                                        <p:tgtEl>
                                          <p:spTgt spid="17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1000"/>
                                        <p:tgtEl>
                                          <p:spTgt spid="177"/>
                                        </p:tgtEl>
                                      </p:cBhvr>
                                    </p:animEffect>
                                    <p:anim calcmode="lin" valueType="num">
                                      <p:cBhvr>
                                        <p:cTn id="20" dur="1000" fill="hold"/>
                                        <p:tgtEl>
                                          <p:spTgt spid="177"/>
                                        </p:tgtEl>
                                        <p:attrNameLst>
                                          <p:attrName>ppt_x</p:attrName>
                                        </p:attrNameLst>
                                      </p:cBhvr>
                                      <p:tavLst>
                                        <p:tav tm="0">
                                          <p:val>
                                            <p:strVal val="#ppt_x"/>
                                          </p:val>
                                        </p:tav>
                                        <p:tav tm="100000">
                                          <p:val>
                                            <p:strVal val="#ppt_x"/>
                                          </p:val>
                                        </p:tav>
                                      </p:tavLst>
                                    </p:anim>
                                    <p:anim calcmode="lin" valueType="num">
                                      <p:cBhvr>
                                        <p:cTn id="21"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randombar(horizontal)">
                                      <p:cBhvr>
                                        <p:cTn id="26" dur="500"/>
                                        <p:tgtEl>
                                          <p:spTgt spid="17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1000"/>
                                        <p:tgtEl>
                                          <p:spTgt spid="183"/>
                                        </p:tgtEl>
                                      </p:cBhvr>
                                    </p:animEffect>
                                    <p:anim calcmode="lin" valueType="num">
                                      <p:cBhvr>
                                        <p:cTn id="32" dur="1000" fill="hold"/>
                                        <p:tgtEl>
                                          <p:spTgt spid="183"/>
                                        </p:tgtEl>
                                        <p:attrNameLst>
                                          <p:attrName>ppt_x</p:attrName>
                                        </p:attrNameLst>
                                      </p:cBhvr>
                                      <p:tavLst>
                                        <p:tav tm="0">
                                          <p:val>
                                            <p:strVal val="#ppt_x"/>
                                          </p:val>
                                        </p:tav>
                                        <p:tav tm="100000">
                                          <p:val>
                                            <p:strVal val="#ppt_x"/>
                                          </p:val>
                                        </p:tav>
                                      </p:tavLst>
                                    </p:anim>
                                    <p:anim calcmode="lin" valueType="num">
                                      <p:cBhvr>
                                        <p:cTn id="33"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randombar(horizontal)">
                                      <p:cBhvr>
                                        <p:cTn id="38" dur="500"/>
                                        <p:tgtEl>
                                          <p:spTgt spid="184"/>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randombar(horizont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7" grpId="0" animBg="1"/>
      <p:bldP spid="178" grpId="0"/>
      <p:bldP spid="183" grpId="0" animBg="1"/>
      <p:bldP spid="1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1" y="381825"/>
            <a:ext cx="3683815"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a:solidFill>
                  <a:schemeClr val="lt1"/>
                </a:solidFill>
                <a:latin typeface="Montserrat"/>
                <a:ea typeface="Montserrat"/>
                <a:cs typeface="Montserrat"/>
                <a:sym typeface="Montserrat"/>
              </a:rPr>
              <a:t>Phân</a:t>
            </a:r>
            <a:r>
              <a:rPr lang="en-US" sz="2000" b="1" i="1" dirty="0">
                <a:solidFill>
                  <a:schemeClr val="lt1"/>
                </a:solidFill>
                <a:latin typeface="Montserrat"/>
                <a:ea typeface="Montserrat"/>
                <a:cs typeface="Montserrat"/>
                <a:sym typeface="Montserrat"/>
              </a:rPr>
              <a:t> </a:t>
            </a:r>
            <a:r>
              <a:rPr lang="en-US" sz="2000" b="1" i="1" dirty="0" err="1">
                <a:solidFill>
                  <a:schemeClr val="lt1"/>
                </a:solidFill>
                <a:latin typeface="Montserrat"/>
                <a:ea typeface="Montserrat"/>
                <a:cs typeface="Montserrat"/>
                <a:sym typeface="Montserrat"/>
              </a:rPr>
              <a:t>tích</a:t>
            </a:r>
            <a:r>
              <a:rPr lang="en-US" sz="2000" b="1" i="1" dirty="0">
                <a:solidFill>
                  <a:schemeClr val="lt1"/>
                </a:solidFill>
                <a:latin typeface="Montserrat"/>
                <a:ea typeface="Montserrat"/>
                <a:cs typeface="Montserrat"/>
                <a:sym typeface="Montserrat"/>
              </a:rPr>
              <a:t> </a:t>
            </a:r>
            <a:r>
              <a:rPr lang="en-US" sz="2000" b="1" i="1" dirty="0" err="1">
                <a:solidFill>
                  <a:schemeClr val="lt1"/>
                </a:solidFill>
                <a:latin typeface="Montserrat"/>
                <a:ea typeface="Montserrat"/>
                <a:cs typeface="Montserrat"/>
                <a:sym typeface="Montserrat"/>
              </a:rPr>
              <a:t>dữ</a:t>
            </a:r>
            <a:r>
              <a:rPr lang="en-US" sz="2000" b="1" i="1" dirty="0">
                <a:solidFill>
                  <a:schemeClr val="lt1"/>
                </a:solidFill>
                <a:latin typeface="Montserrat"/>
                <a:ea typeface="Montserrat"/>
                <a:cs typeface="Montserrat"/>
                <a:sym typeface="Montserrat"/>
              </a:rPr>
              <a:t> </a:t>
            </a:r>
            <a:r>
              <a:rPr lang="en-US" sz="2000" b="1" i="1" dirty="0" err="1">
                <a:solidFill>
                  <a:schemeClr val="lt1"/>
                </a:solidFill>
                <a:latin typeface="Montserrat"/>
                <a:ea typeface="Montserrat"/>
                <a:cs typeface="Montserrat"/>
                <a:sym typeface="Montserrat"/>
              </a:rPr>
              <a:t>liệu</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Các </a:t>
            </a:r>
            <a:r>
              <a:rPr lang="en-US" sz="1100" b="1" dirty="0">
                <a:solidFill>
                  <a:srgbClr val="434343"/>
                </a:solidFill>
                <a:latin typeface="Montserrat"/>
                <a:ea typeface="Montserrat"/>
                <a:cs typeface="Montserrat"/>
                <a:sym typeface="Montserrat"/>
              </a:rPr>
              <a:t>Master data </a:t>
            </a:r>
            <a:r>
              <a:rPr lang="en-US" sz="1100" dirty="0" err="1">
                <a:solidFill>
                  <a:srgbClr val="434343"/>
                </a:solidFill>
                <a:latin typeface="Montserrat"/>
                <a:ea typeface="Montserrat"/>
                <a:cs typeface="Montserrat"/>
                <a:sym typeface="Montserrat"/>
              </a:rPr>
              <a:t>sẽ</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được</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lưu</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vào</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máy</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khách</a:t>
            </a:r>
            <a:r>
              <a:rPr lang="en-US" sz="1100" dirty="0">
                <a:solidFill>
                  <a:srgbClr val="434343"/>
                </a:solidFill>
                <a:latin typeface="Montserrat"/>
                <a:ea typeface="Montserrat"/>
                <a:cs typeface="Montserrat"/>
                <a:sym typeface="Montserrat"/>
              </a:rPr>
              <a:t> (client) </a:t>
            </a:r>
            <a:r>
              <a:rPr lang="en-US" sz="1100" dirty="0" err="1">
                <a:solidFill>
                  <a:srgbClr val="434343"/>
                </a:solidFill>
                <a:latin typeface="Montserrat"/>
                <a:ea typeface="Montserrat"/>
                <a:cs typeface="Montserrat"/>
                <a:sym typeface="Montserrat"/>
              </a:rPr>
              <a:t>của</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người</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chơi</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để</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dễ</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dàng</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truy</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vấn</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dữ</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liệu</a:t>
            </a:r>
            <a:endParaRPr lang="en-US" sz="1100" dirty="0">
              <a:solidFill>
                <a:srgbClr val="434343"/>
              </a:solidFill>
              <a:latin typeface="Montserrat"/>
              <a:ea typeface="Montserrat"/>
              <a:cs typeface="Montserrat"/>
              <a:sym typeface="Montserrat"/>
            </a:endParaRPr>
          </a:p>
        </p:txBody>
      </p:sp>
      <p:sp>
        <p:nvSpPr>
          <p:cNvPr id="3" name="Google Shape;115;g1202a21b91a_0_107">
            <a:extLst>
              <a:ext uri="{FF2B5EF4-FFF2-40B4-BE49-F238E27FC236}">
                <a16:creationId xmlns:a16="http://schemas.microsoft.com/office/drawing/2014/main" id="{4BA211F1-F1FE-EB1A-5CC5-FA9492E71C5E}"/>
              </a:ext>
            </a:extLst>
          </p:cNvPr>
          <p:cNvSpPr txBox="1"/>
          <p:nvPr/>
        </p:nvSpPr>
        <p:spPr>
          <a:xfrm>
            <a:off x="591099" y="2302081"/>
            <a:ext cx="36519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i="0" u="none" strike="noStrike" cap="none" dirty="0">
                <a:solidFill>
                  <a:srgbClr val="434343"/>
                </a:solidFill>
                <a:latin typeface="Montserrat"/>
                <a:ea typeface="Montserrat"/>
                <a:cs typeface="Montserrat"/>
                <a:sym typeface="Montserrat"/>
              </a:rPr>
              <a:t>Các </a:t>
            </a:r>
            <a:r>
              <a:rPr lang="en-US" sz="1100" b="1" i="0" u="none" strike="noStrike" cap="none" dirty="0" err="1">
                <a:solidFill>
                  <a:srgbClr val="434343"/>
                </a:solidFill>
                <a:latin typeface="Montserrat"/>
                <a:ea typeface="Montserrat"/>
                <a:cs typeface="Montserrat"/>
                <a:sym typeface="Montserrat"/>
              </a:rPr>
              <a:t>Trasactional</a:t>
            </a:r>
            <a:r>
              <a:rPr lang="en-US" sz="1100" b="1" i="0" u="none" strike="noStrike" cap="none" dirty="0">
                <a:solidFill>
                  <a:srgbClr val="434343"/>
                </a:solidFill>
                <a:latin typeface="Montserrat"/>
                <a:ea typeface="Montserrat"/>
                <a:cs typeface="Montserrat"/>
                <a:sym typeface="Montserrat"/>
              </a:rPr>
              <a:t> data </a:t>
            </a:r>
            <a:r>
              <a:rPr lang="en-US" sz="1100" i="0" u="none" strike="noStrike" cap="none" dirty="0" err="1">
                <a:solidFill>
                  <a:srgbClr val="434343"/>
                </a:solidFill>
                <a:latin typeface="Montserrat"/>
                <a:ea typeface="Montserrat"/>
                <a:cs typeface="Montserrat"/>
                <a:sym typeface="Montserrat"/>
              </a:rPr>
              <a:t>sẽ</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lưu</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và</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cơ</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sở</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dữ</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liệu</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Redis</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với</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tốc</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độ</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truy</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vấn</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cực</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nhanh</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độ</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trễ</a:t>
            </a:r>
            <a:r>
              <a:rPr lang="en-US" sz="1100" i="0" u="none" strike="noStrike" cap="none" dirty="0">
                <a:solidFill>
                  <a:srgbClr val="434343"/>
                </a:solidFill>
                <a:latin typeface="Montserrat"/>
                <a:ea typeface="Montserrat"/>
                <a:cs typeface="Montserrat"/>
                <a:sym typeface="Montserrat"/>
              </a:rPr>
              <a:t> </a:t>
            </a:r>
            <a:r>
              <a:rPr lang="en-US" sz="1100" i="0" u="none" strike="noStrike" cap="none" dirty="0" err="1">
                <a:solidFill>
                  <a:srgbClr val="434343"/>
                </a:solidFill>
                <a:latin typeface="Montserrat"/>
                <a:ea typeface="Montserrat"/>
                <a:cs typeface="Montserrat"/>
                <a:sym typeface="Montserrat"/>
              </a:rPr>
              <a:t>thấp</a:t>
            </a:r>
            <a:endParaRPr lang="vi-VN" sz="1100" i="0" u="none" strike="noStrike" cap="none" dirty="0">
              <a:solidFill>
                <a:srgbClr val="434343"/>
              </a:solidFill>
              <a:latin typeface="Montserrat"/>
              <a:ea typeface="Montserrat"/>
              <a:cs typeface="Montserrat"/>
              <a:sym typeface="Montserrat"/>
            </a:endParaRPr>
          </a:p>
        </p:txBody>
      </p:sp>
      <p:sp>
        <p:nvSpPr>
          <p:cNvPr id="4" name="Google Shape;117;g1202a21b91a_0_107">
            <a:extLst>
              <a:ext uri="{FF2B5EF4-FFF2-40B4-BE49-F238E27FC236}">
                <a16:creationId xmlns:a16="http://schemas.microsoft.com/office/drawing/2014/main" id="{E71E81CC-F62B-81CD-DFE0-32FBB6A6F888}"/>
              </a:ext>
            </a:extLst>
          </p:cNvPr>
          <p:cNvSpPr/>
          <p:nvPr/>
        </p:nvSpPr>
        <p:spPr>
          <a:xfrm rot="2700000">
            <a:off x="423211" y="238708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5F04B5E-A89E-C512-A9EE-9C2C6E932FD8}"/>
              </a:ext>
            </a:extLst>
          </p:cNvPr>
          <p:cNvPicPr>
            <a:picLocks noChangeAspect="1"/>
          </p:cNvPicPr>
          <p:nvPr/>
        </p:nvPicPr>
        <p:blipFill>
          <a:blip r:embed="rId3"/>
          <a:stretch>
            <a:fillRect/>
          </a:stretch>
        </p:blipFill>
        <p:spPr>
          <a:xfrm>
            <a:off x="6135319" y="1711765"/>
            <a:ext cx="2615873" cy="2412698"/>
          </a:xfrm>
          <a:prstGeom prst="rect">
            <a:avLst/>
          </a:prstGeom>
        </p:spPr>
      </p:pic>
    </p:spTree>
    <p:extLst>
      <p:ext uri="{BB962C8B-B14F-4D97-AF65-F5344CB8AC3E}">
        <p14:creationId xmlns:p14="http://schemas.microsoft.com/office/powerpoint/2010/main" val="226950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ppt_x"/>
                                          </p:val>
                                        </p:tav>
                                        <p:tav tm="100000">
                                          <p:val>
                                            <p:strVal val="#ppt_x"/>
                                          </p:val>
                                        </p:tav>
                                      </p:tavLst>
                                    </p:anim>
                                    <p:anim calcmode="lin" valueType="num">
                                      <p:cBhvr additive="base">
                                        <p:cTn id="8" dur="500" fill="hold"/>
                                        <p:tgtEl>
                                          <p:spTgt spid="1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additive="base">
                                        <p:cTn id="11" dur="500" fill="hold"/>
                                        <p:tgtEl>
                                          <p:spTgt spid="114"/>
                                        </p:tgtEl>
                                        <p:attrNameLst>
                                          <p:attrName>ppt_x</p:attrName>
                                        </p:attrNameLst>
                                      </p:cBhvr>
                                      <p:tavLst>
                                        <p:tav tm="0">
                                          <p:val>
                                            <p:strVal val="#ppt_x"/>
                                          </p:val>
                                        </p:tav>
                                        <p:tav tm="100000">
                                          <p:val>
                                            <p:strVal val="#ppt_x"/>
                                          </p:val>
                                        </p:tav>
                                      </p:tavLst>
                                    </p:anim>
                                    <p:anim calcmode="lin" valueType="num">
                                      <p:cBhvr additive="base">
                                        <p:cTn id="1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Phân tích chức năng</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cốt lỗi</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434343"/>
                </a:solidFill>
                <a:latin typeface="Montserrat"/>
                <a:ea typeface="Montserrat"/>
                <a:cs typeface="Montserrat"/>
                <a:sym typeface="Montserrat"/>
              </a:rPr>
              <a:t>Các </a:t>
            </a:r>
            <a:r>
              <a:rPr lang="en-US" sz="900" b="0" i="0" u="none" strike="noStrike" cap="none" dirty="0" err="1">
                <a:solidFill>
                  <a:srgbClr val="434343"/>
                </a:solidFill>
                <a:latin typeface="Montserrat"/>
                <a:ea typeface="Montserrat"/>
                <a:cs typeface="Montserrat"/>
                <a:sym typeface="Montserrat"/>
              </a:rPr>
              <a:t>tính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năng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cốt</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lỗi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cần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phải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có</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trong</a:t>
            </a:r>
            <a:r>
              <a:rPr lang="en-US" sz="900" b="0" i="0" u="none" strike="noStrike" cap="none" dirty="0">
                <a:solidFill>
                  <a:srgbClr val="434343"/>
                </a:solidFill>
                <a:latin typeface="Montserrat"/>
                <a:ea typeface="Montserrat"/>
                <a:cs typeface="Montserrat"/>
                <a:sym typeface="Montserrat"/>
              </a:rPr>
              <a:t> game.</a:t>
            </a:r>
            <a:endParaRPr sz="900" b="0" i="0" u="none" strike="noStrike" cap="none" dirty="0">
              <a:solidFill>
                <a:srgbClr val="434343"/>
              </a:solidFill>
              <a:latin typeface="Montserrat"/>
              <a:ea typeface="Montserrat"/>
              <a:cs typeface="Montserrat"/>
              <a:sym typeface="Montserrat"/>
            </a:endParaRPr>
          </a:p>
        </p:txBody>
      </p:sp>
      <p:sp>
        <p:nvSpPr>
          <p:cNvPr id="177" name="Google Shape;177;g1202a21be96_0_151"/>
          <p:cNvSpPr/>
          <p:nvPr/>
        </p:nvSpPr>
        <p:spPr>
          <a:xfrm>
            <a:off x="289051" y="152583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đào khoán</a:t>
            </a:r>
            <a:endParaRPr sz="1400" b="0" i="0" u="none" strike="noStrike" cap="none" dirty="0">
              <a:solidFill>
                <a:srgbClr val="000000"/>
              </a:solidFill>
              <a:latin typeface="Arial"/>
              <a:ea typeface="Arial"/>
              <a:cs typeface="Arial"/>
              <a:sym typeface="Arial"/>
            </a:endParaRPr>
          </a:p>
        </p:txBody>
      </p:sp>
      <p:sp>
        <p:nvSpPr>
          <p:cNvPr id="178" name="Google Shape;178;g1202a21be96_0_151"/>
          <p:cNvSpPr txBox="1"/>
          <p:nvPr/>
        </p:nvSpPr>
        <p:spPr>
          <a:xfrm>
            <a:off x="289050" y="1696381"/>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Tính năng quan trọng nhất game, người chơi sẽ thực hiện thu thập các khoán sản.</a:t>
            </a:r>
            <a:endParaRPr sz="900" b="0" i="0" u="none" strike="noStrike" cap="none" dirty="0">
              <a:solidFill>
                <a:srgbClr val="434343"/>
              </a:solidFill>
              <a:latin typeface="Montserrat"/>
              <a:ea typeface="Montserrat"/>
              <a:cs typeface="Montserrat"/>
              <a:sym typeface="Montserrat"/>
            </a:endParaRPr>
          </a:p>
        </p:txBody>
      </p:sp>
      <p:sp>
        <p:nvSpPr>
          <p:cNvPr id="183" name="Google Shape;183;g1202a21be96_0_151"/>
          <p:cNvSpPr/>
          <p:nvPr/>
        </p:nvSpPr>
        <p:spPr>
          <a:xfrm>
            <a:off x="289051" y="2228942"/>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túi đồ</a:t>
            </a:r>
            <a:endParaRPr sz="1400" b="0" i="0" u="none" strike="noStrike" cap="none" dirty="0">
              <a:solidFill>
                <a:srgbClr val="000000"/>
              </a:solidFill>
              <a:latin typeface="Arial"/>
              <a:ea typeface="Arial"/>
              <a:cs typeface="Arial"/>
              <a:sym typeface="Arial"/>
            </a:endParaRPr>
          </a:p>
        </p:txBody>
      </p:sp>
      <p:sp>
        <p:nvSpPr>
          <p:cNvPr id="184" name="Google Shape;184;g1202a21be96_0_151"/>
          <p:cNvSpPr txBox="1"/>
          <p:nvPr/>
        </p:nvSpPr>
        <p:spPr>
          <a:xfrm>
            <a:off x="289050" y="2399493"/>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Túi đồ sẽ chứa các vật phẩm khoán sản, trang bị. Người chơi sau khi thu thập khoán sản hay mua đồ từ trong shop. Vật phẩm sẽ tự chuyển vào túi đồ</a:t>
            </a:r>
            <a:endParaRPr sz="900" b="0" i="0" u="none" strike="noStrike" cap="none" dirty="0">
              <a:solidFill>
                <a:srgbClr val="434343"/>
              </a:solidFill>
              <a:latin typeface="Montserrat"/>
              <a:ea typeface="Montserrat"/>
              <a:cs typeface="Montserrat"/>
              <a:sym typeface="Montserrat"/>
            </a:endParaRPr>
          </a:p>
        </p:txBody>
      </p:sp>
      <p:sp>
        <p:nvSpPr>
          <p:cNvPr id="185" name="Google Shape;185;g1202a21be96_0_151"/>
          <p:cNvSpPr/>
          <p:nvPr/>
        </p:nvSpPr>
        <p:spPr>
          <a:xfrm>
            <a:off x="314301" y="294155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buôn bán</a:t>
            </a:r>
            <a:endParaRPr sz="1400" b="0" i="0" u="none" strike="noStrike" cap="none" dirty="0">
              <a:solidFill>
                <a:srgbClr val="000000"/>
              </a:solidFill>
              <a:latin typeface="Arial"/>
              <a:ea typeface="Arial"/>
              <a:cs typeface="Arial"/>
              <a:sym typeface="Arial"/>
            </a:endParaRPr>
          </a:p>
        </p:txBody>
      </p:sp>
      <p:sp>
        <p:nvSpPr>
          <p:cNvPr id="186" name="Google Shape;186;g1202a21be96_0_151"/>
          <p:cNvSpPr txBox="1"/>
          <p:nvPr/>
        </p:nvSpPr>
        <p:spPr>
          <a:xfrm>
            <a:off x="314300" y="3112101"/>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434343"/>
                </a:solidFill>
                <a:latin typeface="Montserrat"/>
                <a:ea typeface="Montserrat"/>
                <a:cs typeface="Montserrat"/>
                <a:sym typeface="Montserrat"/>
              </a:rPr>
              <a:t>Tính </a:t>
            </a:r>
            <a:r>
              <a:rPr lang="en-US" sz="900" b="0" i="0" u="none" strike="noStrike" cap="none" dirty="0" err="1">
                <a:solidFill>
                  <a:srgbClr val="434343"/>
                </a:solidFill>
                <a:latin typeface="Montserrat"/>
                <a:ea typeface="Montserrat"/>
                <a:cs typeface="Montserrat"/>
                <a:sym typeface="Montserrat"/>
              </a:rPr>
              <a:t>năng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giúp</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người</a:t>
            </a:r>
            <a:r>
              <a:rPr lang="en-US" sz="900" b="0" i="0" u="none" strike="noStrike" cap="none" dirty="0">
                <a:solidFill>
                  <a:srgbClr val="434343"/>
                </a:solidFill>
                <a:latin typeface="Montserrat"/>
                <a:ea typeface="Montserrat"/>
                <a:cs typeface="Montserrat"/>
                <a:sym typeface="Montserrat"/>
              </a:rPr>
              <a:t> chơi có </a:t>
            </a:r>
            <a:r>
              <a:rPr lang="en-US" sz="900" b="0" i="0" u="none" strike="noStrike" cap="none" dirty="0" err="1">
                <a:solidFill>
                  <a:srgbClr val="434343"/>
                </a:solidFill>
                <a:latin typeface="Montserrat"/>
                <a:ea typeface="Montserrat"/>
                <a:cs typeface="Montserrat"/>
                <a:sym typeface="Montserrat"/>
              </a:rPr>
              <a:t>thể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đổi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các</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khoán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sản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thành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tiền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và</a:t>
            </a:r>
            <a:r>
              <a:rPr lang="en-US" sz="900" b="0" i="0" u="none" strike="noStrike" cap="none" dirty="0">
                <a:solidFill>
                  <a:srgbClr val="434343"/>
                </a:solidFill>
                <a:latin typeface="Montserrat"/>
                <a:ea typeface="Montserrat"/>
                <a:cs typeface="Montserrat"/>
                <a:sym typeface="Montserrat"/>
              </a:rPr>
              <a:t> có </a:t>
            </a:r>
            <a:r>
              <a:rPr lang="en-US" sz="900" b="0" i="0" u="none" strike="noStrike" cap="none" dirty="0" err="1">
                <a:solidFill>
                  <a:srgbClr val="434343"/>
                </a:solidFill>
                <a:latin typeface="Montserrat"/>
                <a:ea typeface="Montserrat"/>
                <a:cs typeface="Montserrat"/>
                <a:sym typeface="Montserrat"/>
              </a:rPr>
              <a:t>thể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dùng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tiền</a:t>
            </a:r>
            <a:r>
              <a:rPr lang="en-US" sz="900" b="0" i="0" u="none" strike="noStrike" cap="none" dirty="0">
                <a:solidFill>
                  <a:srgbClr val="434343"/>
                </a:solidFill>
                <a:latin typeface="Montserrat"/>
                <a:ea typeface="Montserrat"/>
                <a:cs typeface="Montserrat"/>
                <a:sym typeface="Montserrat"/>
              </a:rPr>
              <a:t> để thực </a:t>
            </a:r>
            <a:r>
              <a:rPr lang="en-US" sz="900" b="0" i="0" u="none" strike="noStrike" cap="none" dirty="0" err="1">
                <a:solidFill>
                  <a:srgbClr val="434343"/>
                </a:solidFill>
                <a:latin typeface="Montserrat"/>
                <a:ea typeface="Montserrat"/>
                <a:cs typeface="Montserrat"/>
                <a:sym typeface="Montserrat"/>
              </a:rPr>
              <a:t>hiện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nâng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công</a:t>
            </a:r>
            <a:r>
              <a:rPr lang="en-US" sz="900" dirty="0">
                <a:solidFill>
                  <a:srgbClr val="434343"/>
                </a:solidFill>
                <a:latin typeface="Montserrat"/>
                <a:ea typeface="Montserrat"/>
                <a:cs typeface="Montserrat"/>
                <a:sym typeface="Montserrat"/>
              </a:rPr>
              <a:t> cụ, </a:t>
            </a:r>
            <a:r>
              <a:rPr lang="en-US" sz="900" dirty="0" err="1">
                <a:solidFill>
                  <a:srgbClr val="434343"/>
                </a:solidFill>
                <a:latin typeface="Montserrat"/>
                <a:ea typeface="Montserrat"/>
                <a:cs typeface="Montserrat"/>
                <a:sym typeface="Montserrat"/>
              </a:rPr>
              <a:t>chế</a:t>
            </a:r>
            <a:r>
              <a:rPr lang="en-US" sz="900" dirty="0">
                <a:solidFill>
                  <a:srgbClr val="434343"/>
                </a:solidFill>
                <a:latin typeface="Montserrat"/>
                <a:ea typeface="Montserrat"/>
                <a:cs typeface="Montserrat"/>
                <a:sym typeface="Montserrat"/>
              </a:rPr>
              <a:t> tạo </a:t>
            </a:r>
            <a:r>
              <a:rPr lang="en-US" sz="900" dirty="0" err="1">
                <a:solidFill>
                  <a:srgbClr val="434343"/>
                </a:solidFill>
                <a:latin typeface="Montserrat"/>
                <a:ea typeface="Montserrat"/>
                <a:cs typeface="Montserrat"/>
                <a:sym typeface="Montserrat"/>
              </a:rPr>
              <a:t>trang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bị</a:t>
            </a:r>
            <a:endParaRPr sz="900" b="0" i="0" u="none" strike="noStrike" cap="none" dirty="0">
              <a:solidFill>
                <a:srgbClr val="434343"/>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80D5AA8-621D-E672-EFFF-628B87031E91}"/>
              </a:ext>
            </a:extLst>
          </p:cNvPr>
          <p:cNvPicPr>
            <a:picLocks noChangeAspect="1"/>
          </p:cNvPicPr>
          <p:nvPr/>
        </p:nvPicPr>
        <p:blipFill>
          <a:blip r:embed="rId3"/>
          <a:stretch>
            <a:fillRect/>
          </a:stretch>
        </p:blipFill>
        <p:spPr>
          <a:xfrm>
            <a:off x="5972756" y="661731"/>
            <a:ext cx="2428663" cy="1367778"/>
          </a:xfrm>
          <a:prstGeom prst="rect">
            <a:avLst/>
          </a:prstGeom>
        </p:spPr>
      </p:pic>
      <p:pic>
        <p:nvPicPr>
          <p:cNvPr id="3" name="Picture 2">
            <a:extLst>
              <a:ext uri="{FF2B5EF4-FFF2-40B4-BE49-F238E27FC236}">
                <a16:creationId xmlns:a16="http://schemas.microsoft.com/office/drawing/2014/main" id="{D0D3BAD6-D9E0-C44D-9DFC-BB00310A1019}"/>
              </a:ext>
            </a:extLst>
          </p:cNvPr>
          <p:cNvPicPr>
            <a:picLocks noChangeAspect="1"/>
          </p:cNvPicPr>
          <p:nvPr/>
        </p:nvPicPr>
        <p:blipFill>
          <a:blip r:embed="rId4"/>
          <a:stretch>
            <a:fillRect/>
          </a:stretch>
        </p:blipFill>
        <p:spPr>
          <a:xfrm>
            <a:off x="5011622" y="2227239"/>
            <a:ext cx="2250353" cy="1213174"/>
          </a:xfrm>
          <a:prstGeom prst="rect">
            <a:avLst/>
          </a:prstGeom>
        </p:spPr>
      </p:pic>
      <p:pic>
        <p:nvPicPr>
          <p:cNvPr id="4" name="Picture 3">
            <a:extLst>
              <a:ext uri="{FF2B5EF4-FFF2-40B4-BE49-F238E27FC236}">
                <a16:creationId xmlns:a16="http://schemas.microsoft.com/office/drawing/2014/main" id="{A2FE9549-AC9C-D329-3F51-E777643DAB37}"/>
              </a:ext>
            </a:extLst>
          </p:cNvPr>
          <p:cNvPicPr>
            <a:picLocks noChangeAspect="1"/>
          </p:cNvPicPr>
          <p:nvPr/>
        </p:nvPicPr>
        <p:blipFill>
          <a:blip r:embed="rId5"/>
          <a:stretch>
            <a:fillRect/>
          </a:stretch>
        </p:blipFill>
        <p:spPr>
          <a:xfrm>
            <a:off x="5682120" y="3652188"/>
            <a:ext cx="2620484" cy="13566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1000"/>
                                        <p:tgtEl>
                                          <p:spTgt spid="175"/>
                                        </p:tgtEl>
                                      </p:cBhvr>
                                    </p:animEffect>
                                    <p:anim calcmode="lin" valueType="num">
                                      <p:cBhvr>
                                        <p:cTn id="8" dur="1000" fill="hold"/>
                                        <p:tgtEl>
                                          <p:spTgt spid="175"/>
                                        </p:tgtEl>
                                        <p:attrNameLst>
                                          <p:attrName>ppt_x</p:attrName>
                                        </p:attrNameLst>
                                      </p:cBhvr>
                                      <p:tavLst>
                                        <p:tav tm="0">
                                          <p:val>
                                            <p:strVal val="#ppt_x"/>
                                          </p:val>
                                        </p:tav>
                                        <p:tav tm="100000">
                                          <p:val>
                                            <p:strVal val="#ppt_x"/>
                                          </p:val>
                                        </p:tav>
                                      </p:tavLst>
                                    </p:anim>
                                    <p:anim calcmode="lin" valueType="num">
                                      <p:cBhvr>
                                        <p:cTn id="9" dur="1000" fill="hold"/>
                                        <p:tgtEl>
                                          <p:spTgt spid="1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1000"/>
                                        <p:tgtEl>
                                          <p:spTgt spid="176"/>
                                        </p:tgtEl>
                                      </p:cBhvr>
                                    </p:animEffect>
                                    <p:anim calcmode="lin" valueType="num">
                                      <p:cBhvr>
                                        <p:cTn id="13" dur="1000" fill="hold"/>
                                        <p:tgtEl>
                                          <p:spTgt spid="176"/>
                                        </p:tgtEl>
                                        <p:attrNameLst>
                                          <p:attrName>ppt_x</p:attrName>
                                        </p:attrNameLst>
                                      </p:cBhvr>
                                      <p:tavLst>
                                        <p:tav tm="0">
                                          <p:val>
                                            <p:strVal val="#ppt_x"/>
                                          </p:val>
                                        </p:tav>
                                        <p:tav tm="100000">
                                          <p:val>
                                            <p:strVal val="#ppt_x"/>
                                          </p:val>
                                        </p:tav>
                                      </p:tavLst>
                                    </p:anim>
                                    <p:anim calcmode="lin" valueType="num">
                                      <p:cBhvr>
                                        <p:cTn id="14"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7"/>
                                        </p:tgtEl>
                                        <p:attrNameLst>
                                          <p:attrName>style.visibility</p:attrName>
                                        </p:attrNameLst>
                                      </p:cBhvr>
                                      <p:to>
                                        <p:strVal val="visible"/>
                                      </p:to>
                                    </p:set>
                                    <p:anim calcmode="lin" valueType="num">
                                      <p:cBhvr additive="base">
                                        <p:cTn id="19" dur="500" fill="hold"/>
                                        <p:tgtEl>
                                          <p:spTgt spid="177"/>
                                        </p:tgtEl>
                                        <p:attrNameLst>
                                          <p:attrName>ppt_x</p:attrName>
                                        </p:attrNameLst>
                                      </p:cBhvr>
                                      <p:tavLst>
                                        <p:tav tm="0">
                                          <p:val>
                                            <p:strVal val="#ppt_x"/>
                                          </p:val>
                                        </p:tav>
                                        <p:tav tm="100000">
                                          <p:val>
                                            <p:strVal val="#ppt_x"/>
                                          </p:val>
                                        </p:tav>
                                      </p:tavLst>
                                    </p:anim>
                                    <p:anim calcmode="lin" valueType="num">
                                      <p:cBhvr additive="base">
                                        <p:cTn id="20" dur="500" fill="hold"/>
                                        <p:tgtEl>
                                          <p:spTgt spid="17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1000"/>
                                        <p:tgtEl>
                                          <p:spTgt spid="178"/>
                                        </p:tgtEl>
                                      </p:cBhvr>
                                    </p:animEffect>
                                    <p:anim calcmode="lin" valueType="num">
                                      <p:cBhvr>
                                        <p:cTn id="26" dur="1000" fill="hold"/>
                                        <p:tgtEl>
                                          <p:spTgt spid="178"/>
                                        </p:tgtEl>
                                        <p:attrNameLst>
                                          <p:attrName>ppt_x</p:attrName>
                                        </p:attrNameLst>
                                      </p:cBhvr>
                                      <p:tavLst>
                                        <p:tav tm="0">
                                          <p:val>
                                            <p:strVal val="#ppt_x"/>
                                          </p:val>
                                        </p:tav>
                                        <p:tav tm="100000">
                                          <p:val>
                                            <p:strVal val="#ppt_x"/>
                                          </p:val>
                                        </p:tav>
                                      </p:tavLst>
                                    </p:anim>
                                    <p:anim calcmode="lin" valueType="num">
                                      <p:cBhvr>
                                        <p:cTn id="27"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randombar(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3"/>
                                        </p:tgtEl>
                                        <p:attrNameLst>
                                          <p:attrName>style.visibility</p:attrName>
                                        </p:attrNameLst>
                                      </p:cBhvr>
                                      <p:to>
                                        <p:strVal val="visible"/>
                                      </p:to>
                                    </p:set>
                                    <p:anim calcmode="lin" valueType="num">
                                      <p:cBhvr additive="base">
                                        <p:cTn id="37" dur="500" fill="hold"/>
                                        <p:tgtEl>
                                          <p:spTgt spid="183"/>
                                        </p:tgtEl>
                                        <p:attrNameLst>
                                          <p:attrName>ppt_x</p:attrName>
                                        </p:attrNameLst>
                                      </p:cBhvr>
                                      <p:tavLst>
                                        <p:tav tm="0">
                                          <p:val>
                                            <p:strVal val="#ppt_x"/>
                                          </p:val>
                                        </p:tav>
                                        <p:tav tm="100000">
                                          <p:val>
                                            <p:strVal val="#ppt_x"/>
                                          </p:val>
                                        </p:tav>
                                      </p:tavLst>
                                    </p:anim>
                                    <p:anim calcmode="lin" valueType="num">
                                      <p:cBhvr additive="base">
                                        <p:cTn id="38"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4"/>
                                        </p:tgtEl>
                                        <p:attrNameLst>
                                          <p:attrName>style.visibility</p:attrName>
                                        </p:attrNameLst>
                                      </p:cBhvr>
                                      <p:to>
                                        <p:strVal val="visible"/>
                                      </p:to>
                                    </p:set>
                                    <p:animEffect transition="in" filter="fade">
                                      <p:cBhvr>
                                        <p:cTn id="43" dur="1000"/>
                                        <p:tgtEl>
                                          <p:spTgt spid="184"/>
                                        </p:tgtEl>
                                      </p:cBhvr>
                                    </p:animEffect>
                                    <p:anim calcmode="lin" valueType="num">
                                      <p:cBhvr>
                                        <p:cTn id="44" dur="1000" fill="hold"/>
                                        <p:tgtEl>
                                          <p:spTgt spid="184"/>
                                        </p:tgtEl>
                                        <p:attrNameLst>
                                          <p:attrName>ppt_x</p:attrName>
                                        </p:attrNameLst>
                                      </p:cBhvr>
                                      <p:tavLst>
                                        <p:tav tm="0">
                                          <p:val>
                                            <p:strVal val="#ppt_x"/>
                                          </p:val>
                                        </p:tav>
                                        <p:tav tm="100000">
                                          <p:val>
                                            <p:strVal val="#ppt_x"/>
                                          </p:val>
                                        </p:tav>
                                      </p:tavLst>
                                    </p:anim>
                                    <p:anim calcmode="lin" valueType="num">
                                      <p:cBhvr>
                                        <p:cTn id="45"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randombar(horizontal)">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85"/>
                                        </p:tgtEl>
                                        <p:attrNameLst>
                                          <p:attrName>style.visibility</p:attrName>
                                        </p:attrNameLst>
                                      </p:cBhvr>
                                      <p:to>
                                        <p:strVal val="visible"/>
                                      </p:to>
                                    </p:set>
                                    <p:anim calcmode="lin" valueType="num">
                                      <p:cBhvr additive="base">
                                        <p:cTn id="55" dur="500" fill="hold"/>
                                        <p:tgtEl>
                                          <p:spTgt spid="185"/>
                                        </p:tgtEl>
                                        <p:attrNameLst>
                                          <p:attrName>ppt_x</p:attrName>
                                        </p:attrNameLst>
                                      </p:cBhvr>
                                      <p:tavLst>
                                        <p:tav tm="0">
                                          <p:val>
                                            <p:strVal val="#ppt_x"/>
                                          </p:val>
                                        </p:tav>
                                        <p:tav tm="100000">
                                          <p:val>
                                            <p:strVal val="#ppt_x"/>
                                          </p:val>
                                        </p:tav>
                                      </p:tavLst>
                                    </p:anim>
                                    <p:anim calcmode="lin" valueType="num">
                                      <p:cBhvr additive="base">
                                        <p:cTn id="56"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86"/>
                                        </p:tgtEl>
                                        <p:attrNameLst>
                                          <p:attrName>style.visibility</p:attrName>
                                        </p:attrNameLst>
                                      </p:cBhvr>
                                      <p:to>
                                        <p:strVal val="visible"/>
                                      </p:to>
                                    </p:set>
                                    <p:animEffect transition="in" filter="fade">
                                      <p:cBhvr>
                                        <p:cTn id="61" dur="1000"/>
                                        <p:tgtEl>
                                          <p:spTgt spid="186"/>
                                        </p:tgtEl>
                                      </p:cBhvr>
                                    </p:animEffect>
                                    <p:anim calcmode="lin" valueType="num">
                                      <p:cBhvr>
                                        <p:cTn id="62" dur="1000" fill="hold"/>
                                        <p:tgtEl>
                                          <p:spTgt spid="186"/>
                                        </p:tgtEl>
                                        <p:attrNameLst>
                                          <p:attrName>ppt_x</p:attrName>
                                        </p:attrNameLst>
                                      </p:cBhvr>
                                      <p:tavLst>
                                        <p:tav tm="0">
                                          <p:val>
                                            <p:strVal val="#ppt_x"/>
                                          </p:val>
                                        </p:tav>
                                        <p:tav tm="100000">
                                          <p:val>
                                            <p:strVal val="#ppt_x"/>
                                          </p:val>
                                        </p:tav>
                                      </p:tavLst>
                                    </p:anim>
                                    <p:anim calcmode="lin" valueType="num">
                                      <p:cBhvr>
                                        <p:cTn id="63" dur="1000" fill="hold"/>
                                        <p:tgtEl>
                                          <p:spTgt spid="18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randombar(horizontal)">
                                      <p:cBhvr>
                                        <p:cTn id="6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7" grpId="0" animBg="1"/>
      <p:bldP spid="178" grpId="0"/>
      <p:bldP spid="183" grpId="0" animBg="1"/>
      <p:bldP spid="184" grpId="0"/>
      <p:bldP spid="185" grpId="0" animBg="1"/>
      <p:bldP spid="18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a:solidFill>
                  <a:srgbClr val="434343"/>
                </a:solidFill>
                <a:latin typeface="Montserrat"/>
                <a:ea typeface="Montserrat"/>
                <a:cs typeface="Montserrat"/>
                <a:sym typeface="Montserrat"/>
              </a:rPr>
              <a:t>Khi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người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chơi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lại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gần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một</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loại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khoán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sản</a:t>
            </a:r>
            <a:r>
              <a:rPr lang="en-US" sz="900" b="0" i="0" u="none" strike="noStrike" cap="none"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Một</a:t>
            </a:r>
            <a:r>
              <a:rPr lang="en-US" sz="900" dirty="0">
                <a:solidFill>
                  <a:srgbClr val="434343"/>
                </a:solidFill>
                <a:latin typeface="Montserrat"/>
                <a:ea typeface="Montserrat"/>
                <a:cs typeface="Montserrat"/>
                <a:sym typeface="Montserrat"/>
              </a:rPr>
              <a:t> UI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hiện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đầu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Họ</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nó</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Hiển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thị</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thanh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trình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trong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lúc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a:t>
            </a:r>
            <a:br>
              <a:rPr lang="en-US" sz="900" dirty="0">
                <a:solidFill>
                  <a:srgbClr val="434343"/>
                </a:solidFill>
                <a:latin typeface="Montserrat"/>
                <a:ea typeface="Montserrat"/>
                <a:cs typeface="Montserrat"/>
                <a:sym typeface="Montserrat"/>
              </a:rPr>
            </a:br>
            <a:endParaRPr lang="en-US"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a:solidFill>
                  <a:srgbClr val="434343"/>
                </a:solidFill>
                <a:latin typeface="Montserrat"/>
                <a:ea typeface="Montserrat"/>
                <a:cs typeface="Montserrat"/>
                <a:sym typeface="Montserrat"/>
              </a:rPr>
              <a:t>Sau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thanh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tiến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độ</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chạy</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hết</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người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chơi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sẽ</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nhận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được</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một</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loại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khoán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sản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tương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ứng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và</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ngẫu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nhiên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nhận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được</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đá</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nâng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cấp</a:t>
            </a:r>
            <a:endParaRPr sz="900" b="0" i="0" u="none" strike="noStrike" cap="none" dirty="0">
              <a:solidFill>
                <a:srgbClr val="434343"/>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80D5AA8-621D-E672-EFFF-628B87031E91}"/>
              </a:ext>
            </a:extLst>
          </p:cNvPr>
          <p:cNvPicPr>
            <a:picLocks noChangeAspect="1"/>
          </p:cNvPicPr>
          <p:nvPr/>
        </p:nvPicPr>
        <p:blipFill>
          <a:blip r:embed="rId3"/>
          <a:stretch>
            <a:fillRect/>
          </a:stretch>
        </p:blipFill>
        <p:spPr>
          <a:xfrm>
            <a:off x="6105359" y="541978"/>
            <a:ext cx="2285015" cy="1286878"/>
          </a:xfrm>
          <a:prstGeom prst="rect">
            <a:avLst/>
          </a:prstGeom>
        </p:spPr>
      </p:pic>
      <p:sp>
        <p:nvSpPr>
          <p:cNvPr id="17" name="Google Shape;202;g1202a21be96_0_113"/>
          <p:cNvSpPr/>
          <p:nvPr/>
        </p:nvSpPr>
        <p:spPr>
          <a:xfrm>
            <a:off x="289050" y="2401048"/>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Phân tích luồn</a:t>
            </a:r>
            <a:endParaRPr sz="1400" b="0" i="0" u="none" strike="noStrike" cap="none" dirty="0">
              <a:solidFill>
                <a:srgbClr val="000000"/>
              </a:solidFill>
              <a:latin typeface="Arial"/>
              <a:ea typeface="Arial"/>
              <a:cs typeface="Arial"/>
              <a:sym typeface="Arial"/>
            </a:endParaRPr>
          </a:p>
        </p:txBody>
      </p:sp>
      <p:sp>
        <p:nvSpPr>
          <p:cNvPr id="18" name="Google Shape;176;g1202a21be96_0_151"/>
          <p:cNvSpPr txBox="1"/>
          <p:nvPr/>
        </p:nvSpPr>
        <p:spPr>
          <a:xfrm>
            <a:off x="231699" y="2671849"/>
            <a:ext cx="4337400" cy="17081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gần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một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khoán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đó</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0" i="0" u="none" strike="noStrike" cap="none" dirty="0" err="1">
                <a:solidFill>
                  <a:srgbClr val="434343"/>
                </a:solidFill>
                <a:latin typeface="Montserrat"/>
                <a:ea typeface="Montserrat"/>
                <a:cs typeface="Montserrat"/>
                <a:sym typeface="Montserrat"/>
              </a:rPr>
              <a:t>Tại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máy</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khách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hiển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thị</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một</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biểu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tượng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endParaRPr lang="en-US" sz="900" dirty="0">
              <a:solidFill>
                <a:srgbClr val="434343"/>
              </a:solidFill>
              <a:latin typeface="Montserrat"/>
              <a:ea typeface="Montserrat"/>
              <a:cs typeface="Montserrat"/>
              <a:sym typeface="Montserrat"/>
            </a:endParaRPr>
          </a:p>
          <a:p>
            <a:pPr marR="0" lvl="0" algn="l" rtl="0">
              <a:lnSpc>
                <a:spcPct val="100000"/>
              </a:lnSpc>
              <a:spcBef>
                <a:spcPts val="0"/>
              </a:spcBef>
              <a:spcAft>
                <a:spcPts val="0"/>
              </a:spcAft>
              <a:buClr>
                <a:srgbClr val="000000"/>
              </a:buClr>
              <a:buSzPts val="900"/>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biểu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tượng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Tại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một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thông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điệp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bao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gồm</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loại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khoán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cúp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tay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Đồng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hiển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thị</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một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thanh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độ</a:t>
            </a:r>
            <a:r>
              <a:rPr lang="en-US" sz="900" dirty="0">
                <a:solidFill>
                  <a:srgbClr val="434343"/>
                </a:solidFill>
                <a:latin typeface="Montserrat"/>
                <a:ea typeface="Montserrat"/>
                <a:cs typeface="Montserrat"/>
                <a:sym typeface="Montserrat"/>
              </a:rPr>
              <a:t>.</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Tại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chủ</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lưu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khoán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đang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bắt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đầu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thanh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độ</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hết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gửi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kết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thúc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trình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chủ</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chủ</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kiểm</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tra</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đưa</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khoán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túi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Đồng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xóa</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khoán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đó</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tạm</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thời</a:t>
            </a:r>
            <a:endParaRPr lang="en-US" sz="900" dirty="0">
              <a:solidFill>
                <a:srgbClr val="434343"/>
              </a:solidFill>
              <a:latin typeface="Montserrat"/>
              <a:ea typeface="Montserrat"/>
              <a:cs typeface="Montserrat"/>
              <a:sym typeface="Montserrat"/>
            </a:endParaRPr>
          </a:p>
        </p:txBody>
      </p:sp>
      <p:pic>
        <p:nvPicPr>
          <p:cNvPr id="7" name="Picture 6"/>
          <p:cNvPicPr>
            <a:picLocks noChangeAspect="1"/>
          </p:cNvPicPr>
          <p:nvPr/>
        </p:nvPicPr>
        <p:blipFill>
          <a:blip r:embed="rId4"/>
          <a:stretch>
            <a:fillRect/>
          </a:stretch>
        </p:blipFill>
        <p:spPr>
          <a:xfrm>
            <a:off x="5157092" y="2151033"/>
            <a:ext cx="2029415" cy="1147406"/>
          </a:xfrm>
          <a:prstGeom prst="rect">
            <a:avLst/>
          </a:prstGeom>
        </p:spPr>
      </p:pic>
      <p:pic>
        <p:nvPicPr>
          <p:cNvPr id="8" name="Picture 7"/>
          <p:cNvPicPr>
            <a:picLocks noChangeAspect="1"/>
          </p:cNvPicPr>
          <p:nvPr/>
        </p:nvPicPr>
        <p:blipFill>
          <a:blip r:embed="rId5"/>
          <a:stretch>
            <a:fillRect/>
          </a:stretch>
        </p:blipFill>
        <p:spPr>
          <a:xfrm>
            <a:off x="6208089" y="3647834"/>
            <a:ext cx="2182285" cy="1227535"/>
          </a:xfrm>
          <a:prstGeom prst="rect">
            <a:avLst/>
          </a:prstGeom>
        </p:spPr>
      </p:pic>
    </p:spTree>
    <p:extLst>
      <p:ext uri="{BB962C8B-B14F-4D97-AF65-F5344CB8AC3E}">
        <p14:creationId xmlns:p14="http://schemas.microsoft.com/office/powerpoint/2010/main" val="192883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fade">
                                      <p:cBhvr>
                                        <p:cTn id="13" dur="1000"/>
                                        <p:tgtEl>
                                          <p:spTgt spid="176"/>
                                        </p:tgtEl>
                                      </p:cBhvr>
                                    </p:animEffect>
                                    <p:anim calcmode="lin" valueType="num">
                                      <p:cBhvr>
                                        <p:cTn id="14" dur="1000" fill="hold"/>
                                        <p:tgtEl>
                                          <p:spTgt spid="176"/>
                                        </p:tgtEl>
                                        <p:attrNameLst>
                                          <p:attrName>ppt_x</p:attrName>
                                        </p:attrNameLst>
                                      </p:cBhvr>
                                      <p:tavLst>
                                        <p:tav tm="0">
                                          <p:val>
                                            <p:strVal val="#ppt_x"/>
                                          </p:val>
                                        </p:tav>
                                        <p:tav tm="100000">
                                          <p:val>
                                            <p:strVal val="#ppt_x"/>
                                          </p:val>
                                        </p:tav>
                                      </p:tavLst>
                                    </p:anim>
                                    <p:anim calcmode="lin" valueType="num">
                                      <p:cBhvr>
                                        <p:cTn id="15"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arn(inVertic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arn(inVertical)">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310295" y="992695"/>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sym typeface="Montserrat"/>
              </a:rPr>
              <a:t>Sơ đồ tuần tự</a:t>
            </a:r>
            <a:endParaRPr sz="1400" b="0" i="0" u="none" strike="noStrike" cap="none" dirty="0">
              <a:solidFill>
                <a:srgbClr val="000000"/>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894" y="1347493"/>
            <a:ext cx="4815840" cy="3689302"/>
          </a:xfrm>
          <a:prstGeom prst="rect">
            <a:avLst/>
          </a:prstGeom>
        </p:spPr>
      </p:pic>
    </p:spTree>
    <p:extLst>
      <p:ext uri="{BB962C8B-B14F-4D97-AF65-F5344CB8AC3E}">
        <p14:creationId xmlns:p14="http://schemas.microsoft.com/office/powerpoint/2010/main" val="227194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Tính năng túi đồ</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a:solidFill>
                  <a:srgbClr val="434343"/>
                </a:solidFill>
                <a:latin typeface="Montserrat"/>
                <a:ea typeface="Montserrat"/>
                <a:cs typeface="Montserrat"/>
                <a:sym typeface="Montserrat"/>
              </a:rPr>
              <a:t>Khi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người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chơi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nhận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được</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khoán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bằng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đào</a:t>
            </a:r>
            <a:r>
              <a:rPr lang="en-US" sz="900" dirty="0">
                <a:solidFill>
                  <a:srgbClr val="434343"/>
                </a:solidFill>
                <a:latin typeface="Montserrat"/>
                <a:ea typeface="Montserrat"/>
                <a:cs typeface="Montserrat"/>
                <a:sym typeface="Montserrat"/>
              </a:rPr>
              <a:t> hay </a:t>
            </a:r>
            <a:r>
              <a:rPr lang="en-US" sz="900" dirty="0" err="1">
                <a:solidFill>
                  <a:srgbClr val="434343"/>
                </a:solidFill>
                <a:latin typeface="Montserrat"/>
                <a:ea typeface="Montserrat"/>
                <a:cs typeface="Montserrat"/>
                <a:sym typeface="Montserrat"/>
              </a:rPr>
              <a:t>mua</a:t>
            </a:r>
            <a:r>
              <a:rPr lang="en-US" sz="900" dirty="0">
                <a:solidFill>
                  <a:srgbClr val="434343"/>
                </a:solidFill>
                <a:latin typeface="Montserrat"/>
                <a:ea typeface="Montserrat"/>
                <a:cs typeface="Montserrat"/>
                <a:sym typeface="Montserrat"/>
              </a:rPr>
              <a:t> hang </a:t>
            </a:r>
            <a:r>
              <a:rPr lang="en-US" sz="900" dirty="0" err="1">
                <a:solidFill>
                  <a:srgbClr val="434343"/>
                </a:solidFill>
                <a:latin typeface="Montserrat"/>
                <a:ea typeface="Montserrat"/>
                <a:cs typeface="Montserrat"/>
                <a:sym typeface="Montserrat"/>
              </a:rPr>
              <a:t>trong</a:t>
            </a:r>
            <a:r>
              <a:rPr lang="en-US" sz="900" dirty="0">
                <a:solidFill>
                  <a:srgbClr val="434343"/>
                </a:solidFill>
                <a:latin typeface="Montserrat"/>
                <a:ea typeface="Montserrat"/>
                <a:cs typeface="Montserrat"/>
                <a:sym typeface="Montserrat"/>
              </a:rPr>
              <a:t> shop. </a:t>
            </a:r>
            <a:r>
              <a:rPr lang="en-US" sz="900" dirty="0" err="1">
                <a:solidFill>
                  <a:srgbClr val="434343"/>
                </a:solidFill>
                <a:latin typeface="Montserrat"/>
                <a:ea typeface="Montserrat"/>
                <a:cs typeface="Montserrat"/>
                <a:sym typeface="Montserrat"/>
              </a:rPr>
              <a:t>Khoán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đó</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hiển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thị</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túi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đồ</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Nếu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cùng</a:t>
            </a:r>
            <a:r>
              <a:rPr lang="en-US" sz="900" dirty="0">
                <a:solidFill>
                  <a:srgbClr val="434343"/>
                </a:solidFill>
                <a:latin typeface="Montserrat"/>
                <a:ea typeface="Montserrat"/>
                <a:cs typeface="Montserrat"/>
                <a:sym typeface="Montserrat"/>
              </a:rPr>
              <a:t> 1 </a:t>
            </a:r>
            <a:r>
              <a:rPr lang="en-US" sz="900" dirty="0" err="1">
                <a:solidFill>
                  <a:srgbClr val="434343"/>
                </a:solidFill>
                <a:latin typeface="Montserrat"/>
                <a:ea typeface="Montserrat"/>
                <a:cs typeface="Montserrat"/>
                <a:sym typeface="Montserrat"/>
              </a:rPr>
              <a:t>loại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khoán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thì</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gộp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chúng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nhau</a:t>
            </a:r>
            <a:endParaRPr lang="en-US"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lang="en-US" sz="900" b="0" i="0" u="none" strike="noStrike" cap="none"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đầu</a:t>
            </a:r>
            <a:r>
              <a:rPr lang="en-US" sz="900" dirty="0">
                <a:solidFill>
                  <a:srgbClr val="434343"/>
                </a:solidFill>
                <a:latin typeface="Montserrat"/>
                <a:ea typeface="Montserrat"/>
                <a:cs typeface="Montserrat"/>
                <a:sym typeface="Montserrat"/>
              </a:rPr>
              <a:t> game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chỉ</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nhận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được</a:t>
            </a:r>
            <a:r>
              <a:rPr lang="en-US" sz="900" dirty="0">
                <a:solidFill>
                  <a:srgbClr val="434343"/>
                </a:solidFill>
                <a:latin typeface="Montserrat"/>
                <a:ea typeface="Montserrat"/>
                <a:cs typeface="Montserrat"/>
                <a:sym typeface="Montserrat"/>
              </a:rPr>
              <a:t> 6 ô </a:t>
            </a:r>
            <a:r>
              <a:rPr lang="en-US" sz="900" dirty="0" err="1">
                <a:solidFill>
                  <a:srgbClr val="434343"/>
                </a:solidFill>
                <a:latin typeface="Montserrat"/>
                <a:ea typeface="Montserrat"/>
                <a:cs typeface="Montserrat"/>
                <a:sym typeface="Montserrat"/>
              </a:rPr>
              <a:t>túi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nếu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họ</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muốn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có</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nhiều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thì</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họ</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phải</a:t>
            </a:r>
            <a:r>
              <a:rPr lang="en-US" sz="900" dirty="0">
                <a:solidFill>
                  <a:srgbClr val="434343"/>
                </a:solidFill>
                <a:latin typeface="Montserrat"/>
                <a:ea typeface="Montserrat"/>
                <a:cs typeface="Montserrat"/>
                <a:sym typeface="Montserrat"/>
              </a:rPr>
              <a:t> dung </a:t>
            </a:r>
            <a:r>
              <a:rPr lang="en-US" sz="900" dirty="0" err="1">
                <a:solidFill>
                  <a:srgbClr val="434343"/>
                </a:solidFill>
                <a:latin typeface="Montserrat"/>
                <a:ea typeface="Montserrat"/>
                <a:cs typeface="Montserrat"/>
                <a:sym typeface="Montserrat"/>
              </a:rPr>
              <a:t>một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số</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tiền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để</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mở</a:t>
            </a:r>
            <a:r>
              <a:rPr lang="en-US" sz="900" dirty="0">
                <a:solidFill>
                  <a:srgbClr val="434343"/>
                </a:solidFill>
                <a:latin typeface="Montserrat"/>
                <a:ea typeface="Montserrat"/>
                <a:cs typeface="Montserrat"/>
                <a:sym typeface="Montserrat"/>
              </a:rPr>
              <a:t> ô </a:t>
            </a:r>
            <a:r>
              <a:rPr lang="en-US" sz="900" dirty="0" err="1">
                <a:solidFill>
                  <a:srgbClr val="434343"/>
                </a:solidFill>
                <a:latin typeface="Montserrat"/>
                <a:ea typeface="Montserrat"/>
                <a:cs typeface="Montserrat"/>
                <a:sym typeface="Montserrat"/>
              </a:rPr>
              <a:t>túi</a:t>
            </a:r>
            <a:endParaRPr sz="900" b="0" i="0" u="none" strike="noStrike" cap="none" dirty="0">
              <a:solidFill>
                <a:srgbClr val="434343"/>
              </a:solidFill>
              <a:latin typeface="Montserrat"/>
              <a:ea typeface="Montserrat"/>
              <a:cs typeface="Montserrat"/>
              <a:sym typeface="Montserrat"/>
            </a:endParaRPr>
          </a:p>
        </p:txBody>
      </p:sp>
      <p:sp>
        <p:nvSpPr>
          <p:cNvPr id="17" name="Google Shape;202;g1202a21be96_0_113"/>
          <p:cNvSpPr/>
          <p:nvPr/>
        </p:nvSpPr>
        <p:spPr>
          <a:xfrm>
            <a:off x="289050" y="2401048"/>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Phân tích luồn</a:t>
            </a:r>
            <a:endParaRPr sz="1400" b="0" i="0" u="none" strike="noStrike" cap="none" dirty="0">
              <a:solidFill>
                <a:srgbClr val="000000"/>
              </a:solidFill>
              <a:latin typeface="Arial"/>
              <a:ea typeface="Arial"/>
              <a:cs typeface="Arial"/>
              <a:sym typeface="Arial"/>
            </a:endParaRPr>
          </a:p>
        </p:txBody>
      </p:sp>
      <p:sp>
        <p:nvSpPr>
          <p:cNvPr id="18" name="Google Shape;176;g1202a21be96_0_151"/>
          <p:cNvSpPr txBox="1"/>
          <p:nvPr/>
        </p:nvSpPr>
        <p:spPr>
          <a:xfrm>
            <a:off x="231699" y="2671849"/>
            <a:ext cx="43374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mở</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túi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lên</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0" i="0" u="none" strike="noStrike" cap="none" dirty="0" err="1">
                <a:solidFill>
                  <a:srgbClr val="434343"/>
                </a:solidFill>
                <a:latin typeface="Montserrat"/>
                <a:ea typeface="Montserrat"/>
                <a:cs typeface="Montserrat"/>
                <a:sym typeface="Montserrat"/>
              </a:rPr>
              <a:t>Máy</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khách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sẽ</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gửi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một</a:t>
            </a:r>
            <a:r>
              <a:rPr lang="en-US" sz="900" b="0" i="0" u="none" strike="noStrike" cap="none" dirty="0">
                <a:solidFill>
                  <a:srgbClr val="434343"/>
                </a:solidFill>
                <a:latin typeface="Montserrat"/>
                <a:ea typeface="Montserrat"/>
                <a:cs typeface="Montserrat"/>
                <a:sym typeface="Montserrat"/>
              </a:rPr>
              <a:t> request </a:t>
            </a:r>
            <a:r>
              <a:rPr lang="en-US" sz="900" b="0" i="0" u="none" strike="noStrike" cap="none" dirty="0" err="1">
                <a:solidFill>
                  <a:srgbClr val="434343"/>
                </a:solidFill>
                <a:latin typeface="Montserrat"/>
                <a:ea typeface="Montserrat"/>
                <a:cs typeface="Montserrat"/>
                <a:sym typeface="Montserrat"/>
              </a:rPr>
              <a:t>để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yêu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cầu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nhận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các</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vật</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phẩm</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trong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túi</a:t>
            </a:r>
            <a:endParaRPr lang="en-US" sz="900" b="0" i="0" u="none" strike="noStrike" cap="none"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Sau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nhận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hiển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thị</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túi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đồ</a:t>
            </a:r>
            <a:endParaRPr lang="en-US" sz="900" dirty="0">
              <a:solidFill>
                <a:srgbClr val="434343"/>
              </a:solidFill>
              <a:latin typeface="Montserrat"/>
              <a:ea typeface="Montserrat"/>
              <a:cs typeface="Montserrat"/>
              <a:sym typeface="Montserrat"/>
            </a:endParaRPr>
          </a:p>
          <a:p>
            <a:pPr marR="0" lvl="0" algn="l" rtl="0">
              <a:lnSpc>
                <a:spcPct val="100000"/>
              </a:lnSpc>
              <a:spcBef>
                <a:spcPts val="0"/>
              </a:spcBef>
              <a:spcAft>
                <a:spcPts val="0"/>
              </a:spcAft>
              <a:buClr>
                <a:srgbClr val="000000"/>
              </a:buClr>
              <a:buSzPts val="900"/>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vật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phẩm</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chủ</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lưu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vật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phẩm</a:t>
            </a:r>
            <a:r>
              <a:rPr lang="en-US" sz="900" dirty="0">
                <a:solidFill>
                  <a:srgbClr val="434343"/>
                </a:solidFill>
                <a:latin typeface="Montserrat"/>
                <a:ea typeface="Montserrat"/>
                <a:cs typeface="Montserrat"/>
                <a:sym typeface="Montserrat"/>
              </a:rPr>
              <a:t> id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cộng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dồn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số</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lượng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đó</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trong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cơ</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sở</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endParaRPr lang="en-US" sz="900" dirty="0">
              <a:solidFill>
                <a:srgbClr val="434343"/>
              </a:solidFill>
              <a:latin typeface="Montserrat"/>
              <a:ea typeface="Montserrat"/>
              <a:cs typeface="Montserrat"/>
              <a:sym typeface="Montserrat"/>
            </a:endParaRPr>
          </a:p>
          <a:p>
            <a:pPr marR="0" lvl="0" algn="l" rtl="0">
              <a:lnSpc>
                <a:spcPct val="100000"/>
              </a:lnSpc>
              <a:spcBef>
                <a:spcPts val="0"/>
              </a:spcBef>
              <a:spcAft>
                <a:spcPts val="0"/>
              </a:spcAft>
              <a:buClr>
                <a:srgbClr val="000000"/>
              </a:buClr>
              <a:buSzPts val="900"/>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muốn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mở</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thêm</a:t>
            </a:r>
            <a:r>
              <a:rPr lang="en-US" sz="900" dirty="0">
                <a:solidFill>
                  <a:srgbClr val="434343"/>
                </a:solidFill>
                <a:latin typeface="Montserrat"/>
                <a:ea typeface="Montserrat"/>
                <a:cs typeface="Montserrat"/>
                <a:sym typeface="Montserrat"/>
              </a:rPr>
              <a:t> ô </a:t>
            </a:r>
            <a:r>
              <a:rPr lang="en-US" sz="900" dirty="0" err="1">
                <a:solidFill>
                  <a:srgbClr val="434343"/>
                </a:solidFill>
                <a:latin typeface="Montserrat"/>
                <a:ea typeface="Montserrat"/>
                <a:cs typeface="Montserrat"/>
                <a:sym typeface="Montserrat"/>
              </a:rPr>
              <a:t>túi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đồ</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hiển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thị</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thông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báo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muốn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mở</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thêm</a:t>
            </a:r>
            <a:r>
              <a:rPr lang="en-US" sz="900" dirty="0">
                <a:solidFill>
                  <a:srgbClr val="434343"/>
                </a:solidFill>
                <a:latin typeface="Montserrat"/>
                <a:ea typeface="Montserrat"/>
                <a:cs typeface="Montserrat"/>
                <a:sym typeface="Montserrat"/>
              </a:rPr>
              <a:t> ô </a:t>
            </a:r>
            <a:r>
              <a:rPr lang="en-US" sz="900" dirty="0" err="1">
                <a:solidFill>
                  <a:srgbClr val="434343"/>
                </a:solidFill>
                <a:latin typeface="Montserrat"/>
                <a:ea typeface="Montserrat"/>
                <a:cs typeface="Montserrat"/>
                <a:sym typeface="Montserrat"/>
              </a:rPr>
              <a:t>mới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không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nâng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hiển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thị</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chủ</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chủ</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kiểm</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tra</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số</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tiền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tiến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mở</a:t>
            </a:r>
            <a:r>
              <a:rPr lang="en-US" sz="900" dirty="0">
                <a:solidFill>
                  <a:srgbClr val="434343"/>
                </a:solidFill>
                <a:latin typeface="Montserrat"/>
                <a:ea typeface="Montserrat"/>
                <a:cs typeface="Montserrat"/>
                <a:sym typeface="Montserrat"/>
              </a:rPr>
              <a:t> ô </a:t>
            </a:r>
            <a:r>
              <a:rPr lang="en-US" sz="900" dirty="0" err="1">
                <a:solidFill>
                  <a:srgbClr val="434343"/>
                </a:solidFill>
                <a:latin typeface="Montserrat"/>
                <a:ea typeface="Montserrat"/>
                <a:cs typeface="Montserrat"/>
                <a:sym typeface="Montserrat"/>
              </a:rPr>
              <a:t>túi</a:t>
            </a:r>
            <a:endParaRPr lang="en-US" sz="900" dirty="0">
              <a:solidFill>
                <a:srgbClr val="434343"/>
              </a:solidFill>
              <a:latin typeface="Montserrat"/>
              <a:ea typeface="Montserrat"/>
              <a:cs typeface="Montserrat"/>
              <a:sym typeface="Montserrat"/>
            </a:endParaRPr>
          </a:p>
        </p:txBody>
      </p:sp>
      <p:pic>
        <p:nvPicPr>
          <p:cNvPr id="3" name="Picture 2"/>
          <p:cNvPicPr>
            <a:picLocks noChangeAspect="1"/>
          </p:cNvPicPr>
          <p:nvPr/>
        </p:nvPicPr>
        <p:blipFill>
          <a:blip r:embed="rId3"/>
          <a:stretch>
            <a:fillRect/>
          </a:stretch>
        </p:blipFill>
        <p:spPr>
          <a:xfrm>
            <a:off x="5712538" y="97758"/>
            <a:ext cx="2892715" cy="1612753"/>
          </a:xfrm>
          <a:prstGeom prst="rect">
            <a:avLst/>
          </a:prstGeom>
        </p:spPr>
      </p:pic>
      <p:pic>
        <p:nvPicPr>
          <p:cNvPr id="4" name="Picture 3"/>
          <p:cNvPicPr>
            <a:picLocks noChangeAspect="1"/>
          </p:cNvPicPr>
          <p:nvPr/>
        </p:nvPicPr>
        <p:blipFill>
          <a:blip r:embed="rId4"/>
          <a:stretch>
            <a:fillRect/>
          </a:stretch>
        </p:blipFill>
        <p:spPr>
          <a:xfrm>
            <a:off x="4939572" y="1882988"/>
            <a:ext cx="2527322" cy="1337452"/>
          </a:xfrm>
          <a:prstGeom prst="rect">
            <a:avLst/>
          </a:prstGeom>
        </p:spPr>
      </p:pic>
      <p:pic>
        <p:nvPicPr>
          <p:cNvPr id="5" name="Picture 4"/>
          <p:cNvPicPr>
            <a:picLocks noChangeAspect="1"/>
          </p:cNvPicPr>
          <p:nvPr/>
        </p:nvPicPr>
        <p:blipFill>
          <a:blip r:embed="rId5"/>
          <a:stretch>
            <a:fillRect/>
          </a:stretch>
        </p:blipFill>
        <p:spPr>
          <a:xfrm>
            <a:off x="5783740" y="3365742"/>
            <a:ext cx="2865807" cy="1535707"/>
          </a:xfrm>
          <a:prstGeom prst="rect">
            <a:avLst/>
          </a:prstGeom>
        </p:spPr>
      </p:pic>
    </p:spTree>
    <p:extLst>
      <p:ext uri="{BB962C8B-B14F-4D97-AF65-F5344CB8AC3E}">
        <p14:creationId xmlns:p14="http://schemas.microsoft.com/office/powerpoint/2010/main" val="108332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fade">
                                      <p:cBhvr>
                                        <p:cTn id="13" dur="1000"/>
                                        <p:tgtEl>
                                          <p:spTgt spid="176"/>
                                        </p:tgtEl>
                                      </p:cBhvr>
                                    </p:animEffect>
                                    <p:anim calcmode="lin" valueType="num">
                                      <p:cBhvr>
                                        <p:cTn id="14" dur="1000" fill="hold"/>
                                        <p:tgtEl>
                                          <p:spTgt spid="176"/>
                                        </p:tgtEl>
                                        <p:attrNameLst>
                                          <p:attrName>ppt_x</p:attrName>
                                        </p:attrNameLst>
                                      </p:cBhvr>
                                      <p:tavLst>
                                        <p:tav tm="0">
                                          <p:val>
                                            <p:strVal val="#ppt_x"/>
                                          </p:val>
                                        </p:tav>
                                        <p:tav tm="100000">
                                          <p:val>
                                            <p:strVal val="#ppt_x"/>
                                          </p:val>
                                        </p:tav>
                                      </p:tavLst>
                                    </p:anim>
                                    <p:anim calcmode="lin" valueType="num">
                                      <p:cBhvr>
                                        <p:cTn id="15"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arn(inVertic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inVertical)">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arn(inVertic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 grpId="0"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310295" y="992695"/>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sym typeface="Montserrat"/>
              </a:rPr>
              <a:t>Sơ đồ tuần tự</a:t>
            </a:r>
            <a:endParaRPr sz="1400" b="0" i="0" u="none" strike="noStrike" cap="none"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557" y="1097695"/>
            <a:ext cx="3285664" cy="4017289"/>
          </a:xfrm>
          <a:prstGeom prst="rect">
            <a:avLst/>
          </a:prstGeom>
        </p:spPr>
      </p:pic>
    </p:spTree>
    <p:extLst>
      <p:ext uri="{BB962C8B-B14F-4D97-AF65-F5344CB8AC3E}">
        <p14:creationId xmlns:p14="http://schemas.microsoft.com/office/powerpoint/2010/main" val="66114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49" y="381825"/>
            <a:ext cx="4136302"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3042227"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Giới thiệu về công ty</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370974" y="1235364"/>
            <a:ext cx="43374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050" b="1" i="0" dirty="0">
                <a:solidFill>
                  <a:srgbClr val="333333"/>
                </a:solidFill>
                <a:effectLst/>
                <a:latin typeface="Arial" panose="020B0604020202020204" pitchFamily="34" charset="0"/>
              </a:rPr>
              <a:t>Công ty Cổ phần </a:t>
            </a:r>
            <a:r>
              <a:rPr lang="en-US" sz="1050" b="1" i="0" dirty="0" err="1">
                <a:solidFill>
                  <a:srgbClr val="333333"/>
                </a:solidFill>
                <a:effectLst/>
                <a:latin typeface="Arial" panose="020B0604020202020204" pitchFamily="34" charset="0"/>
              </a:rPr>
              <a:t>Giải</a:t>
            </a:r>
            <a:r>
              <a:rPr lang="en-US" sz="1050" b="1" i="0" dirty="0">
                <a:solidFill>
                  <a:srgbClr val="333333"/>
                </a:solidFill>
                <a:effectLst/>
                <a:latin typeface="Arial" panose="020B0604020202020204" pitchFamily="34" charset="0"/>
              </a:rPr>
              <a:t> </a:t>
            </a:r>
            <a:r>
              <a:rPr lang="en-US" sz="1050" b="1" i="0" dirty="0" err="1">
                <a:solidFill>
                  <a:srgbClr val="333333"/>
                </a:solidFill>
                <a:effectLst/>
                <a:latin typeface="Arial" panose="020B0604020202020204" pitchFamily="34" charset="0"/>
              </a:rPr>
              <a:t>trí</a:t>
            </a:r>
            <a:r>
              <a:rPr lang="en-US" sz="1050" b="1" i="0" dirty="0">
                <a:solidFill>
                  <a:srgbClr val="333333"/>
                </a:solidFill>
                <a:effectLst/>
                <a:latin typeface="Arial" panose="020B0604020202020204" pitchFamily="34" charset="0"/>
              </a:rPr>
              <a:t> và</a:t>
            </a:r>
            <a:r>
              <a:rPr lang="vi-VN" sz="1050" b="1" i="0" dirty="0">
                <a:solidFill>
                  <a:srgbClr val="333333"/>
                </a:solidFill>
                <a:effectLst/>
                <a:latin typeface="Arial" panose="020B0604020202020204" pitchFamily="34" charset="0"/>
              </a:rPr>
              <a:t> Thể thao Điện tử Việt Nam - Vietnam Esports </a:t>
            </a:r>
            <a:r>
              <a:rPr lang="vi-VN" sz="1050" b="0" i="0" dirty="0">
                <a:solidFill>
                  <a:srgbClr val="333333"/>
                </a:solidFill>
                <a:effectLst/>
                <a:latin typeface="Arial" panose="020B0604020202020204" pitchFamily="34" charset="0"/>
              </a:rPr>
              <a:t>(tiền thân là </a:t>
            </a:r>
            <a:r>
              <a:rPr lang="vi-VN" sz="1050" b="1" i="0" dirty="0">
                <a:solidFill>
                  <a:srgbClr val="333333"/>
                </a:solidFill>
                <a:effectLst/>
                <a:latin typeface="Arial" panose="020B0604020202020204" pitchFamily="34" charset="0"/>
              </a:rPr>
              <a:t>Garena Vietnam</a:t>
            </a:r>
            <a:r>
              <a:rPr lang="vi-VN" sz="1050" b="0" i="0" dirty="0">
                <a:solidFill>
                  <a:srgbClr val="333333"/>
                </a:solidFill>
                <a:effectLst/>
                <a:latin typeface="Arial" panose="020B0604020202020204" pitchFamily="34" charset="0"/>
              </a:rPr>
              <a:t>) được thành lập vào năm 2009, hoạt động trong lĩnh vực Thể thao điện tử, thương mại điện tử và giải trí trực tuyến. Vietnam Esports tiên phong trong việc đầu tư xây dựng một nền thể thao điện tử chuyên nghiệp, song hành cùng  xu hướng phát triển của thế giới.</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1" y="975417"/>
            <a:ext cx="349392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Giới </a:t>
            </a:r>
            <a:r>
              <a:rPr lang="en-US" sz="800" b="1" i="1" dirty="0" err="1">
                <a:solidFill>
                  <a:srgbClr val="4D61FF"/>
                </a:solidFill>
                <a:latin typeface="Montserrat"/>
                <a:ea typeface="Montserrat"/>
                <a:cs typeface="Montserrat"/>
                <a:sym typeface="Montserrat"/>
              </a:rPr>
              <a:t>thiệu</a:t>
            </a:r>
            <a:endParaRPr sz="1400" b="0" i="0" u="none" strike="noStrike" cap="none" dirty="0">
              <a:solidFill>
                <a:srgbClr val="000000"/>
              </a:solidFill>
              <a:latin typeface="Arial"/>
              <a:ea typeface="Arial"/>
              <a:cs typeface="Arial"/>
              <a:sym typeface="Arial"/>
            </a:endParaRPr>
          </a:p>
        </p:txBody>
      </p:sp>
      <p:pic>
        <p:nvPicPr>
          <p:cNvPr id="66" name="Google Shape;66;g1202a21b91a_0_20"/>
          <p:cNvPicPr preferRelativeResize="0"/>
          <p:nvPr/>
        </p:nvPicPr>
        <p:blipFill rotWithShape="1">
          <a:blip r:embed="rId3">
            <a:alphaModFix/>
          </a:blip>
          <a:srcRect l="13359" b="6384"/>
          <a:stretch/>
        </p:blipFill>
        <p:spPr>
          <a:xfrm>
            <a:off x="5114450" y="776725"/>
            <a:ext cx="5655050" cy="3436874"/>
          </a:xfrm>
          <a:prstGeom prst="rect">
            <a:avLst/>
          </a:prstGeom>
          <a:noFill/>
          <a:ln>
            <a:noFill/>
          </a:ln>
        </p:spPr>
      </p:pic>
      <p:sp>
        <p:nvSpPr>
          <p:cNvPr id="67" name="Google Shape;67;g1202a21b91a_0_20"/>
          <p:cNvSpPr/>
          <p:nvPr/>
        </p:nvSpPr>
        <p:spPr>
          <a:xfrm>
            <a:off x="383310" y="2391745"/>
            <a:ext cx="117613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Loại hình công ty </a:t>
            </a:r>
            <a:endParaRPr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383311" y="2562296"/>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Công ty </a:t>
            </a:r>
            <a:r>
              <a:rPr lang="en-US" sz="900" dirty="0" err="1">
                <a:solidFill>
                  <a:srgbClr val="434343"/>
                </a:solidFill>
                <a:latin typeface="Montserrat"/>
                <a:ea typeface="Montserrat"/>
                <a:cs typeface="Montserrat"/>
                <a:sym typeface="Montserrat"/>
              </a:rPr>
              <a:t>cổ</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phần</a:t>
            </a:r>
            <a:endParaRPr sz="900" b="1" i="0" u="none" strike="noStrike" cap="none" dirty="0">
              <a:solidFill>
                <a:srgbClr val="434343"/>
              </a:solidFill>
              <a:latin typeface="Montserrat"/>
              <a:ea typeface="Montserrat"/>
              <a:cs typeface="Montserrat"/>
              <a:sym typeface="Montserrat"/>
            </a:endParaRPr>
          </a:p>
        </p:txBody>
      </p:sp>
      <p:sp>
        <p:nvSpPr>
          <p:cNvPr id="69" name="Google Shape;69;g1202a21b91a_0_20"/>
          <p:cNvSpPr/>
          <p:nvPr/>
        </p:nvSpPr>
        <p:spPr>
          <a:xfrm>
            <a:off x="383311" y="2905765"/>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Thành lập</a:t>
            </a:r>
            <a:endParaRPr lang="en-US" sz="1400" b="0" i="0" u="none" strike="noStrike" cap="none" dirty="0">
              <a:solidFill>
                <a:srgbClr val="000000"/>
              </a:solidFill>
              <a:latin typeface="Arial"/>
              <a:ea typeface="Arial"/>
              <a:cs typeface="Arial"/>
              <a:sym typeface="Arial"/>
            </a:endParaRPr>
          </a:p>
        </p:txBody>
      </p:sp>
      <p:sp>
        <p:nvSpPr>
          <p:cNvPr id="70" name="Google Shape;70;g1202a21b91a_0_20"/>
          <p:cNvSpPr txBox="1"/>
          <p:nvPr/>
        </p:nvSpPr>
        <p:spPr>
          <a:xfrm>
            <a:off x="383311" y="3076318"/>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09/06/2009</a:t>
            </a:r>
          </a:p>
        </p:txBody>
      </p:sp>
      <p:sp>
        <p:nvSpPr>
          <p:cNvPr id="71" name="Google Shape;71;g1202a21b91a_0_20"/>
          <p:cNvSpPr/>
          <p:nvPr/>
        </p:nvSpPr>
        <p:spPr>
          <a:xfrm>
            <a:off x="370975" y="3399453"/>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a:solidFill>
                  <a:srgbClr val="4D61FF"/>
                </a:solidFill>
                <a:latin typeface="Montserrat"/>
                <a:sym typeface="Montserrat"/>
              </a:rPr>
              <a:t>Tr</a:t>
            </a:r>
            <a:r>
              <a:rPr lang="en-US" sz="800" b="1" i="1" dirty="0">
                <a:solidFill>
                  <a:srgbClr val="4D61FF"/>
                </a:solidFill>
                <a:latin typeface="Montserrat"/>
                <a:sym typeface="Montserrat"/>
              </a:rPr>
              <a:t>ụ sở </a:t>
            </a:r>
            <a:r>
              <a:rPr lang="en-US" sz="800" b="1" i="1" dirty="0" err="1">
                <a:solidFill>
                  <a:srgbClr val="4D61FF"/>
                </a:solidFill>
                <a:latin typeface="Montserrat"/>
                <a:sym typeface="Montserrat"/>
              </a:rPr>
              <a:t>chính</a:t>
            </a:r>
            <a:endParaRPr sz="1400" b="0" i="0" u="none" strike="noStrike" cap="none" dirty="0">
              <a:solidFill>
                <a:srgbClr val="000000"/>
              </a:solidFill>
              <a:latin typeface="Arial"/>
              <a:ea typeface="Arial"/>
              <a:cs typeface="Arial"/>
              <a:sym typeface="Arial"/>
            </a:endParaRPr>
          </a:p>
        </p:txBody>
      </p:sp>
      <p:sp>
        <p:nvSpPr>
          <p:cNvPr id="72" name="Google Shape;72;g1202a21b91a_0_20"/>
          <p:cNvSpPr txBox="1"/>
          <p:nvPr/>
        </p:nvSpPr>
        <p:spPr>
          <a:xfrm>
            <a:off x="370974" y="3570006"/>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Tầng 29, </a:t>
            </a:r>
            <a:r>
              <a:rPr lang="en-US" sz="900" dirty="0" err="1">
                <a:solidFill>
                  <a:srgbClr val="434343"/>
                </a:solidFill>
                <a:latin typeface="Montserrat"/>
                <a:ea typeface="Montserrat"/>
                <a:cs typeface="Montserrat"/>
                <a:sym typeface="Montserrat"/>
              </a:rPr>
              <a:t>Tòa</a:t>
            </a:r>
            <a:r>
              <a:rPr lang="en-US" sz="900" dirty="0">
                <a:solidFill>
                  <a:srgbClr val="434343"/>
                </a:solidFill>
                <a:latin typeface="Montserrat"/>
                <a:ea typeface="Montserrat"/>
                <a:cs typeface="Montserrat"/>
                <a:sym typeface="Montserrat"/>
              </a:rPr>
              <a:t> nhà Trung tâm Lotte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r>
              <a:rPr lang="en-US" sz="900" dirty="0">
                <a:solidFill>
                  <a:srgbClr val="434343"/>
                </a:solidFill>
                <a:latin typeface="Montserrat"/>
                <a:ea typeface="Montserrat"/>
                <a:cs typeface="Montserrat"/>
                <a:sym typeface="Montserrat"/>
              </a:rPr>
              <a:t>, 54 </a:t>
            </a:r>
            <a:r>
              <a:rPr lang="en-US" sz="900" dirty="0" err="1">
                <a:solidFill>
                  <a:srgbClr val="434343"/>
                </a:solidFill>
                <a:latin typeface="Montserrat"/>
                <a:ea typeface="Montserrat"/>
                <a:cs typeface="Montserrat"/>
                <a:sym typeface="Montserrat"/>
              </a:rPr>
              <a:t>Liễu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Giai</a:t>
            </a:r>
            <a:r>
              <a:rPr lang="en-US" sz="900" dirty="0">
                <a:solidFill>
                  <a:srgbClr val="434343"/>
                </a:solidFill>
                <a:latin typeface="Montserrat"/>
                <a:ea typeface="Montserrat"/>
                <a:cs typeface="Montserrat"/>
                <a:sym typeface="Montserrat"/>
              </a:rPr>
              <a:t>, p. </a:t>
            </a:r>
            <a:r>
              <a:rPr lang="en-US" sz="900" dirty="0" err="1">
                <a:solidFill>
                  <a:srgbClr val="434343"/>
                </a:solidFill>
                <a:latin typeface="Montserrat"/>
                <a:ea typeface="Montserrat"/>
                <a:cs typeface="Montserrat"/>
                <a:sym typeface="Montserrat"/>
              </a:rPr>
              <a:t>Cống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Vị</a:t>
            </a:r>
            <a:r>
              <a:rPr lang="en-US" sz="900" dirty="0">
                <a:solidFill>
                  <a:srgbClr val="434343"/>
                </a:solidFill>
                <a:latin typeface="Montserrat"/>
                <a:ea typeface="Montserrat"/>
                <a:cs typeface="Montserrat"/>
                <a:sym typeface="Montserrat"/>
              </a:rPr>
              <a:t>, q. Ba </a:t>
            </a:r>
            <a:r>
              <a:rPr lang="en-US" sz="900" dirty="0" err="1">
                <a:solidFill>
                  <a:srgbClr val="434343"/>
                </a:solidFill>
                <a:latin typeface="Montserrat"/>
                <a:ea typeface="Montserrat"/>
                <a:cs typeface="Montserrat"/>
                <a:sym typeface="Montserrat"/>
              </a:rPr>
              <a:t>Đình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endParaRPr lang="en-US" sz="900" dirty="0">
              <a:solidFill>
                <a:srgbClr val="434343"/>
              </a:solidFill>
              <a:latin typeface="Montserrat"/>
              <a:ea typeface="Montserrat"/>
              <a:cs typeface="Montserrat"/>
              <a:sym typeface="Montserrat"/>
            </a:endParaRPr>
          </a:p>
        </p:txBody>
      </p:sp>
      <p:sp>
        <p:nvSpPr>
          <p:cNvPr id="2" name="Google Shape;71;g1202a21b91a_0_20">
            <a:extLst>
              <a:ext uri="{FF2B5EF4-FFF2-40B4-BE49-F238E27FC236}">
                <a16:creationId xmlns:a16="http://schemas.microsoft.com/office/drawing/2014/main" id="{90763BEC-BBB6-5ED7-82FB-0B1C5289F351}"/>
              </a:ext>
            </a:extLst>
          </p:cNvPr>
          <p:cNvSpPr/>
          <p:nvPr/>
        </p:nvSpPr>
        <p:spPr>
          <a:xfrm>
            <a:off x="363617" y="4026608"/>
            <a:ext cx="119582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err="1">
                <a:solidFill>
                  <a:srgbClr val="4D61FF"/>
                </a:solidFill>
                <a:latin typeface="Montserrat"/>
                <a:sym typeface="Montserrat"/>
              </a:rPr>
              <a:t>Sản</a:t>
            </a:r>
            <a:r>
              <a:rPr lang="en-US" sz="800" b="1" i="1" u="none" strike="noStrike" cap="none" dirty="0">
                <a:solidFill>
                  <a:srgbClr val="4D61FF"/>
                </a:solidFill>
                <a:latin typeface="Montserrat"/>
                <a:sym typeface="Montserrat"/>
              </a:rPr>
              <a:t> phẩm</a:t>
            </a:r>
          </a:p>
        </p:txBody>
      </p:sp>
      <p:sp>
        <p:nvSpPr>
          <p:cNvPr id="3" name="Google Shape;72;g1202a21b91a_0_20">
            <a:extLst>
              <a:ext uri="{FF2B5EF4-FFF2-40B4-BE49-F238E27FC236}">
                <a16:creationId xmlns:a16="http://schemas.microsoft.com/office/drawing/2014/main" id="{B292D7F4-7843-1682-13B0-2E1143E0318C}"/>
              </a:ext>
            </a:extLst>
          </p:cNvPr>
          <p:cNvSpPr txBox="1"/>
          <p:nvPr/>
        </p:nvSpPr>
        <p:spPr>
          <a:xfrm>
            <a:off x="363617" y="4197161"/>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900" dirty="0">
                <a:solidFill>
                  <a:srgbClr val="434343"/>
                </a:solidFill>
                <a:latin typeface="Montserrat"/>
                <a:ea typeface="Montserrat"/>
                <a:cs typeface="Montserrat"/>
                <a:sym typeface="Montserrat"/>
              </a:rPr>
              <a:t>Tiên phong dẫn đầu thị trường trong lĩnh vực Thể thao điện tử, Vietnam Esports tiếp tục tạo dấu ấn với 2 lĩnh vực mới: Thương mại điện tử và Thanh toán điện tử</a:t>
            </a:r>
          </a:p>
        </p:txBody>
      </p:sp>
    </p:spTree>
    <p:extLst>
      <p:ext uri="{BB962C8B-B14F-4D97-AF65-F5344CB8AC3E}">
        <p14:creationId xmlns:p14="http://schemas.microsoft.com/office/powerpoint/2010/main" val="6602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randombar(horizontal)">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1000"/>
                                        <p:tgtEl>
                                          <p:spTgt spid="71"/>
                                        </p:tgtEl>
                                      </p:cBhvr>
                                    </p:animEffect>
                                    <p:anim calcmode="lin" valueType="num">
                                      <p:cBhvr>
                                        <p:cTn id="37" dur="1000" fill="hold"/>
                                        <p:tgtEl>
                                          <p:spTgt spid="71"/>
                                        </p:tgtEl>
                                        <p:attrNameLst>
                                          <p:attrName>ppt_x</p:attrName>
                                        </p:attrNameLst>
                                      </p:cBhvr>
                                      <p:tavLst>
                                        <p:tav tm="0">
                                          <p:val>
                                            <p:strVal val="#ppt_x"/>
                                          </p:val>
                                        </p:tav>
                                        <p:tav tm="100000">
                                          <p:val>
                                            <p:strVal val="#ppt_x"/>
                                          </p:val>
                                        </p:tav>
                                      </p:tavLst>
                                    </p:anim>
                                    <p:anim calcmode="lin" valueType="num">
                                      <p:cBhvr>
                                        <p:cTn id="38"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randombar(horizontal)">
                                      <p:cBhvr>
                                        <p:cTn id="43" dur="500"/>
                                        <p:tgtEl>
                                          <p:spTgt spid="7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fade">
                                      <p:cBhvr>
                                        <p:cTn id="48" dur="1000"/>
                                        <p:tgtEl>
                                          <p:spTgt spid="2"/>
                                        </p:tgtEl>
                                      </p:cBhvr>
                                    </p:animEffect>
                                    <p:anim calcmode="lin" valueType="num">
                                      <p:cBhvr>
                                        <p:cTn id="49" dur="1000" fill="hold"/>
                                        <p:tgtEl>
                                          <p:spTgt spid="2"/>
                                        </p:tgtEl>
                                        <p:attrNameLst>
                                          <p:attrName>ppt_x</p:attrName>
                                        </p:attrNameLst>
                                      </p:cBhvr>
                                      <p:tavLst>
                                        <p:tav tm="0">
                                          <p:val>
                                            <p:strVal val="#ppt_x"/>
                                          </p:val>
                                        </p:tav>
                                        <p:tav tm="100000">
                                          <p:val>
                                            <p:strVal val="#ppt_x"/>
                                          </p:val>
                                        </p:tav>
                                      </p:tavLst>
                                    </p:anim>
                                    <p:anim calcmode="lin" valueType="num">
                                      <p:cBhvr>
                                        <p:cTn id="5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randombar(horizontal)">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68" grpId="0"/>
      <p:bldP spid="69" grpId="0" animBg="1"/>
      <p:bldP spid="70" grpId="0"/>
      <p:bldP spid="71" grpId="0" animBg="1"/>
      <p:bldP spid="72" grpId="0"/>
      <p:bldP spid="2"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Tính năng buôn bán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a:solidFill>
                  <a:srgbClr val="434343"/>
                </a:solidFill>
                <a:latin typeface="Montserrat"/>
                <a:ea typeface="Montserrat"/>
                <a:cs typeface="Montserrat"/>
                <a:sym typeface="Montserrat"/>
              </a:rPr>
              <a:t>Sau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người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chơi</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thu</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thập</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được</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một</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số</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lượng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nguyên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Họ</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mang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số</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nguyên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đó</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cho</a:t>
            </a:r>
            <a:r>
              <a:rPr lang="en-US" sz="900" dirty="0">
                <a:solidFill>
                  <a:srgbClr val="434343"/>
                </a:solidFill>
                <a:latin typeface="Montserrat"/>
                <a:ea typeface="Montserrat"/>
                <a:cs typeface="Montserrat"/>
                <a:sym typeface="Montserrat"/>
              </a:rPr>
              <a:t> NPC </a:t>
            </a:r>
            <a:r>
              <a:rPr lang="en-US" sz="900" dirty="0" err="1">
                <a:solidFill>
                  <a:srgbClr val="434343"/>
                </a:solidFill>
                <a:latin typeface="Montserrat"/>
                <a:ea typeface="Montserrat"/>
                <a:cs typeface="Montserrat"/>
                <a:sym typeface="Montserrat"/>
              </a:rPr>
              <a:t>để</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lấy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tiền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Số</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tiền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này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có</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thể</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dùng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để</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nâng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chế</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tạo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trang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bị</a:t>
            </a:r>
            <a:r>
              <a:rPr lang="en-US" sz="900" dirty="0">
                <a:solidFill>
                  <a:srgbClr val="434343"/>
                </a:solidFill>
                <a:latin typeface="Montserrat"/>
                <a:ea typeface="Montserrat"/>
                <a:cs typeface="Montserrat"/>
                <a:sym typeface="Montserrat"/>
              </a:rPr>
              <a:t>,… </a:t>
            </a:r>
            <a:endParaRPr sz="900" b="0" i="0" u="none" strike="noStrike" cap="none" dirty="0">
              <a:solidFill>
                <a:srgbClr val="434343"/>
              </a:solidFill>
              <a:latin typeface="Montserrat"/>
              <a:ea typeface="Montserrat"/>
              <a:cs typeface="Montserrat"/>
              <a:sym typeface="Montserrat"/>
            </a:endParaRPr>
          </a:p>
        </p:txBody>
      </p:sp>
      <p:sp>
        <p:nvSpPr>
          <p:cNvPr id="17" name="Google Shape;202;g1202a21be96_0_113"/>
          <p:cNvSpPr/>
          <p:nvPr/>
        </p:nvSpPr>
        <p:spPr>
          <a:xfrm>
            <a:off x="231699" y="2097106"/>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Phân tích luồn</a:t>
            </a:r>
            <a:endParaRPr sz="1400" b="0" i="0" u="none" strike="noStrike" cap="none" dirty="0">
              <a:solidFill>
                <a:srgbClr val="000000"/>
              </a:solidFill>
              <a:latin typeface="Arial"/>
              <a:ea typeface="Arial"/>
              <a:cs typeface="Arial"/>
              <a:sym typeface="Arial"/>
            </a:endParaRPr>
          </a:p>
        </p:txBody>
      </p:sp>
      <p:sp>
        <p:nvSpPr>
          <p:cNvPr id="18" name="Google Shape;176;g1202a21be96_0_151"/>
          <p:cNvSpPr txBox="1"/>
          <p:nvPr/>
        </p:nvSpPr>
        <p:spPr>
          <a:xfrm>
            <a:off x="208972" y="2306770"/>
            <a:ext cx="43374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vào</a:t>
            </a:r>
            <a:r>
              <a:rPr lang="en-US" sz="900" dirty="0">
                <a:solidFill>
                  <a:srgbClr val="434343"/>
                </a:solidFill>
                <a:latin typeface="Montserrat"/>
                <a:ea typeface="Montserrat"/>
                <a:cs typeface="Montserrat"/>
                <a:sym typeface="Montserrat"/>
              </a:rPr>
              <a:t> NPC </a:t>
            </a:r>
            <a:r>
              <a:rPr lang="en-US" sz="900" dirty="0" err="1">
                <a:solidFill>
                  <a:srgbClr val="434343"/>
                </a:solidFill>
                <a:latin typeface="Montserrat"/>
                <a:ea typeface="Montserrat"/>
                <a:cs typeface="Montserrat"/>
                <a:sym typeface="Montserrat"/>
              </a:rPr>
              <a:t>bán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0" i="0" u="none" strike="noStrike" cap="none" dirty="0" err="1">
                <a:solidFill>
                  <a:srgbClr val="434343"/>
                </a:solidFill>
                <a:latin typeface="Montserrat"/>
                <a:ea typeface="Montserrat"/>
                <a:cs typeface="Montserrat"/>
                <a:sym typeface="Montserrat"/>
              </a:rPr>
              <a:t>Máy</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khách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sẽ</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hiển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thị</a:t>
            </a:r>
            <a:r>
              <a:rPr lang="en-US" sz="900" b="0" i="0" u="none" strike="noStrike" cap="none" dirty="0">
                <a:solidFill>
                  <a:srgbClr val="434343"/>
                </a:solidFill>
                <a:latin typeface="Montserrat"/>
                <a:ea typeface="Montserrat"/>
                <a:cs typeface="Montserrat"/>
                <a:sym typeface="Montserrat"/>
              </a:rPr>
              <a:t> UI </a:t>
            </a:r>
            <a:r>
              <a:rPr lang="en-US" sz="900" b="0" i="0" u="none" strike="noStrike" cap="none" dirty="0" err="1">
                <a:solidFill>
                  <a:srgbClr val="434343"/>
                </a:solidFill>
                <a:latin typeface="Montserrat"/>
                <a:ea typeface="Montserrat"/>
                <a:cs typeface="Montserrat"/>
                <a:sym typeface="Montserrat"/>
              </a:rPr>
              <a:t>các</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vật</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phẩm</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có</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bán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được</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sẽ</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sáng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lên</a:t>
            </a:r>
            <a:r>
              <a:rPr lang="en-US" sz="900" b="0" i="0" u="none" strike="noStrike" cap="none" dirty="0">
                <a:solidFill>
                  <a:srgbClr val="434343"/>
                </a:solidFill>
                <a:latin typeface="Montserrat"/>
                <a:ea typeface="Montserrat"/>
                <a:cs typeface="Montserrat"/>
                <a:sym typeface="Montserrat"/>
              </a:rPr>
              <a:t>.</a:t>
            </a:r>
          </a:p>
          <a:p>
            <a:pPr marR="0" lvl="0" algn="l" rtl="0">
              <a:lnSpc>
                <a:spcPct val="100000"/>
              </a:lnSpc>
              <a:spcBef>
                <a:spcPts val="0"/>
              </a:spcBef>
              <a:spcAft>
                <a:spcPts val="0"/>
              </a:spcAft>
              <a:buClr>
                <a:srgbClr val="000000"/>
              </a:buClr>
              <a:buSzPts val="900"/>
            </a:pPr>
            <a:r>
              <a:rPr lang="en-US" sz="900" dirty="0" err="1">
                <a:solidFill>
                  <a:srgbClr val="434343"/>
                </a:solidFill>
                <a:latin typeface="Montserrat"/>
                <a:ea typeface="Montserrat"/>
                <a:cs typeface="Montserrat"/>
                <a:sym typeface="Montserrat"/>
              </a:rPr>
              <a:t>Khi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vật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phẩm</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khách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hiển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thị</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một</a:t>
            </a:r>
            <a:r>
              <a:rPr lang="en-US" sz="900" dirty="0">
                <a:solidFill>
                  <a:srgbClr val="434343"/>
                </a:solidFill>
                <a:latin typeface="Montserrat"/>
                <a:ea typeface="Montserrat"/>
                <a:cs typeface="Montserrat"/>
                <a:sym typeface="Montserrat"/>
              </a:rPr>
              <a:t> dialog </a:t>
            </a:r>
            <a:r>
              <a:rPr lang="en-US" sz="900" dirty="0" err="1">
                <a:solidFill>
                  <a:srgbClr val="434343"/>
                </a:solidFill>
                <a:latin typeface="Montserrat"/>
                <a:ea typeface="Montserrat"/>
                <a:cs typeface="Montserrat"/>
                <a:sym typeface="Montserrat"/>
              </a:rPr>
              <a:t>để</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nhập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số</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lượng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muốn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bán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Sau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đó</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gửi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lên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máy</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chủ</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xử</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lý</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thêm</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tiền</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người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chơi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lưu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vào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cơ</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sở</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endParaRPr lang="en-US" sz="900" dirty="0">
              <a:solidFill>
                <a:srgbClr val="434343"/>
              </a:solidFill>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5886291" y="216050"/>
            <a:ext cx="3068056" cy="1681161"/>
          </a:xfrm>
          <a:prstGeom prst="rect">
            <a:avLst/>
          </a:prstGeom>
        </p:spPr>
      </p:pic>
      <p:pic>
        <p:nvPicPr>
          <p:cNvPr id="6" name="Picture 5"/>
          <p:cNvPicPr>
            <a:picLocks noChangeAspect="1"/>
          </p:cNvPicPr>
          <p:nvPr/>
        </p:nvPicPr>
        <p:blipFill>
          <a:blip r:embed="rId4"/>
          <a:stretch>
            <a:fillRect/>
          </a:stretch>
        </p:blipFill>
        <p:spPr>
          <a:xfrm>
            <a:off x="4626450" y="1989732"/>
            <a:ext cx="2674376" cy="1426334"/>
          </a:xfrm>
          <a:prstGeom prst="rect">
            <a:avLst/>
          </a:prstGeom>
        </p:spPr>
      </p:pic>
      <p:pic>
        <p:nvPicPr>
          <p:cNvPr id="7" name="Picture 6"/>
          <p:cNvPicPr>
            <a:picLocks noChangeAspect="1"/>
          </p:cNvPicPr>
          <p:nvPr/>
        </p:nvPicPr>
        <p:blipFill>
          <a:blip r:embed="rId5"/>
          <a:stretch>
            <a:fillRect/>
          </a:stretch>
        </p:blipFill>
        <p:spPr>
          <a:xfrm>
            <a:off x="6028194" y="3602969"/>
            <a:ext cx="2545263" cy="1390306"/>
          </a:xfrm>
          <a:prstGeom prst="rect">
            <a:avLst/>
          </a:prstGeom>
        </p:spPr>
      </p:pic>
    </p:spTree>
    <p:extLst>
      <p:ext uri="{BB962C8B-B14F-4D97-AF65-F5344CB8AC3E}">
        <p14:creationId xmlns:p14="http://schemas.microsoft.com/office/powerpoint/2010/main" val="187538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76"/>
                                        </p:tgtEl>
                                        <p:attrNameLst>
                                          <p:attrName>style.visibility</p:attrName>
                                        </p:attrNameLst>
                                      </p:cBhvr>
                                      <p:to>
                                        <p:strVal val="visible"/>
                                      </p:to>
                                    </p:set>
                                    <p:animEffect transition="in" filter="fade">
                                      <p:cBhvr>
                                        <p:cTn id="13" dur="1000"/>
                                        <p:tgtEl>
                                          <p:spTgt spid="176"/>
                                        </p:tgtEl>
                                      </p:cBhvr>
                                    </p:animEffect>
                                    <p:anim calcmode="lin" valueType="num">
                                      <p:cBhvr>
                                        <p:cTn id="14" dur="1000" fill="hold"/>
                                        <p:tgtEl>
                                          <p:spTgt spid="176"/>
                                        </p:tgtEl>
                                        <p:attrNameLst>
                                          <p:attrName>ppt_x</p:attrName>
                                        </p:attrNameLst>
                                      </p:cBhvr>
                                      <p:tavLst>
                                        <p:tav tm="0">
                                          <p:val>
                                            <p:strVal val="#ppt_x"/>
                                          </p:val>
                                        </p:tav>
                                        <p:tav tm="100000">
                                          <p:val>
                                            <p:strVal val="#ppt_x"/>
                                          </p:val>
                                        </p:tav>
                                      </p:tavLst>
                                    </p:anim>
                                    <p:anim calcmode="lin" valueType="num">
                                      <p:cBhvr>
                                        <p:cTn id="15"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arn(inVertic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arn(inVertical)">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inVertical)">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6" grpId="0"/>
      <p:bldP spid="17"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310295" y="992695"/>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sym typeface="Montserrat"/>
              </a:rPr>
              <a:t>Sơ đồ tuần tự</a:t>
            </a:r>
            <a:endParaRPr sz="140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857" y="1326767"/>
            <a:ext cx="4059637" cy="3511778"/>
          </a:xfrm>
          <a:prstGeom prst="rect">
            <a:avLst/>
          </a:prstGeom>
        </p:spPr>
      </p:pic>
    </p:spTree>
    <p:extLst>
      <p:ext uri="{BB962C8B-B14F-4D97-AF65-F5344CB8AC3E}">
        <p14:creationId xmlns:p14="http://schemas.microsoft.com/office/powerpoint/2010/main" val="414333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202a21be96_0_113"/>
          <p:cNvSpPr/>
          <p:nvPr/>
        </p:nvSpPr>
        <p:spPr>
          <a:xfrm>
            <a:off x="-695451" y="381825"/>
            <a:ext cx="4813638"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1202a21be96_0_113"/>
          <p:cNvSpPr txBox="1"/>
          <p:nvPr/>
        </p:nvSpPr>
        <p:spPr>
          <a:xfrm>
            <a:off x="208972" y="404463"/>
            <a:ext cx="351633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Một số source code mẫu</a:t>
            </a:r>
            <a:endParaRPr sz="2000" b="1" i="1" u="none" strike="noStrike" cap="none" dirty="0">
              <a:solidFill>
                <a:schemeClr val="lt1"/>
              </a:solidFill>
              <a:latin typeface="Montserrat"/>
              <a:ea typeface="Montserrat"/>
              <a:cs typeface="Montserrat"/>
              <a:sym typeface="Montserrat"/>
            </a:endParaRPr>
          </a:p>
        </p:txBody>
      </p:sp>
      <p:sp>
        <p:nvSpPr>
          <p:cNvPr id="193" name="Google Shape;193;g1202a21be96_0_113"/>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1202a21be96_0_113"/>
          <p:cNvSpPr txBox="1"/>
          <p:nvPr/>
        </p:nvSpPr>
        <p:spPr>
          <a:xfrm>
            <a:off x="231700" y="97758"/>
            <a:ext cx="1937342"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nghiêm và triển khai</a:t>
            </a:r>
            <a:endParaRPr sz="1000" b="0" i="1" u="none" strike="noStrike" cap="none" dirty="0">
              <a:solidFill>
                <a:srgbClr val="4D61FF"/>
              </a:solidFill>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289050" y="1203792"/>
            <a:ext cx="2525370" cy="1984426"/>
          </a:xfrm>
          <a:prstGeom prst="rect">
            <a:avLst/>
          </a:prstGeom>
        </p:spPr>
      </p:pic>
      <p:pic>
        <p:nvPicPr>
          <p:cNvPr id="3" name="Picture 2"/>
          <p:cNvPicPr>
            <a:picLocks noChangeAspect="1"/>
          </p:cNvPicPr>
          <p:nvPr/>
        </p:nvPicPr>
        <p:blipFill>
          <a:blip r:embed="rId4"/>
          <a:stretch>
            <a:fillRect/>
          </a:stretch>
        </p:blipFill>
        <p:spPr>
          <a:xfrm>
            <a:off x="4912377" y="650669"/>
            <a:ext cx="3047421" cy="1919975"/>
          </a:xfrm>
          <a:prstGeom prst="rect">
            <a:avLst/>
          </a:prstGeom>
        </p:spPr>
      </p:pic>
      <p:pic>
        <p:nvPicPr>
          <p:cNvPr id="4" name="Picture 3"/>
          <p:cNvPicPr>
            <a:picLocks noChangeAspect="1"/>
          </p:cNvPicPr>
          <p:nvPr/>
        </p:nvPicPr>
        <p:blipFill>
          <a:blip r:embed="rId5"/>
          <a:stretch>
            <a:fillRect/>
          </a:stretch>
        </p:blipFill>
        <p:spPr>
          <a:xfrm>
            <a:off x="3509157" y="3071911"/>
            <a:ext cx="3216322" cy="1821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202a21b91a_0_129"/>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1202a21b91a_0_129"/>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Kết luận</a:t>
            </a:r>
            <a:endParaRPr sz="2000" b="1" i="1" u="none" strike="noStrike" cap="none" dirty="0">
              <a:solidFill>
                <a:schemeClr val="lt1"/>
              </a:solidFill>
              <a:latin typeface="Montserrat"/>
              <a:ea typeface="Montserrat"/>
              <a:cs typeface="Montserrat"/>
              <a:sym typeface="Montserrat"/>
            </a:endParaRPr>
          </a:p>
        </p:txBody>
      </p:sp>
      <p:sp>
        <p:nvSpPr>
          <p:cNvPr id="212" name="Google Shape;212;g1202a21b91a_0_129"/>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1202a21b91a_0_129"/>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Kết luận</a:t>
            </a:r>
            <a:endParaRPr sz="1000" b="0" i="1" u="none" strike="noStrike" cap="none" dirty="0">
              <a:solidFill>
                <a:srgbClr val="4D61FF"/>
              </a:solidFill>
              <a:latin typeface="Montserrat"/>
              <a:ea typeface="Montserrat"/>
              <a:cs typeface="Montserrat"/>
              <a:sym typeface="Montserrat"/>
            </a:endParaRPr>
          </a:p>
        </p:txBody>
      </p:sp>
      <p:sp>
        <p:nvSpPr>
          <p:cNvPr id="214" name="Google Shape;214;g1202a21b91a_0_129"/>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Kết quả đạt được</a:t>
            </a:r>
            <a:endParaRPr sz="1400" b="0" i="0" u="none" strike="noStrike" cap="none" dirty="0">
              <a:solidFill>
                <a:srgbClr val="000000"/>
              </a:solidFill>
              <a:latin typeface="Arial"/>
              <a:ea typeface="Arial"/>
              <a:cs typeface="Arial"/>
              <a:sym typeface="Arial"/>
            </a:endParaRPr>
          </a:p>
        </p:txBody>
      </p:sp>
      <p:pic>
        <p:nvPicPr>
          <p:cNvPr id="216" name="Google Shape;216;g1202a21b91a_0_129"/>
          <p:cNvPicPr preferRelativeResize="0"/>
          <p:nvPr/>
        </p:nvPicPr>
        <p:blipFill rotWithShape="1">
          <a:blip r:embed="rId3">
            <a:alphaModFix/>
          </a:blip>
          <a:srcRect/>
          <a:stretch/>
        </p:blipFill>
        <p:spPr>
          <a:xfrm flipH="1">
            <a:off x="6127526" y="636925"/>
            <a:ext cx="2769474" cy="3869652"/>
          </a:xfrm>
          <a:prstGeom prst="rect">
            <a:avLst/>
          </a:prstGeom>
          <a:noFill/>
          <a:ln>
            <a:noFill/>
          </a:ln>
        </p:spPr>
      </p:pic>
      <p:sp>
        <p:nvSpPr>
          <p:cNvPr id="218" name="Google Shape;218;g1202a21b91a_0_129"/>
          <p:cNvSpPr txBox="1"/>
          <p:nvPr/>
        </p:nvSpPr>
        <p:spPr>
          <a:xfrm>
            <a:off x="289050" y="1202695"/>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Đã hoàn thành và xuất bản lên nền tảng Blockman Go</a:t>
            </a:r>
            <a:endParaRPr sz="900" b="0" i="0" u="none" strike="noStrike" cap="none" dirty="0">
              <a:solidFill>
                <a:srgbClr val="434343"/>
              </a:solidFill>
              <a:latin typeface="Montserrat"/>
              <a:ea typeface="Montserrat"/>
              <a:cs typeface="Montserrat"/>
              <a:sym typeface="Montserrat"/>
            </a:endParaRPr>
          </a:p>
        </p:txBody>
      </p:sp>
      <p:sp>
        <p:nvSpPr>
          <p:cNvPr id="12" name="Google Shape;214;g1202a21b91a_0_129"/>
          <p:cNvSpPr/>
          <p:nvPr/>
        </p:nvSpPr>
        <p:spPr>
          <a:xfrm>
            <a:off x="-1941600" y="1557581"/>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Hướng phát triển</a:t>
            </a:r>
            <a:endParaRPr sz="1400" b="0" i="0" u="none" strike="noStrike" cap="none" dirty="0">
              <a:solidFill>
                <a:srgbClr val="000000"/>
              </a:solidFill>
              <a:latin typeface="Arial"/>
              <a:ea typeface="Arial"/>
              <a:cs typeface="Arial"/>
              <a:sym typeface="Arial"/>
            </a:endParaRPr>
          </a:p>
        </p:txBody>
      </p:sp>
      <p:sp>
        <p:nvSpPr>
          <p:cNvPr id="13" name="Google Shape;218;g1202a21b91a_0_129"/>
          <p:cNvSpPr txBox="1"/>
          <p:nvPr/>
        </p:nvSpPr>
        <p:spPr>
          <a:xfrm>
            <a:off x="289050" y="1857047"/>
            <a:ext cx="4337400" cy="738633"/>
          </a:xfrm>
          <a:prstGeom prst="rect">
            <a:avLst/>
          </a:prstGeom>
          <a:noFill/>
          <a:ln>
            <a:noFill/>
          </a:ln>
        </p:spPr>
        <p:txBody>
          <a:bodyPr spcFirstLastPara="1" wrap="square" lIns="91425" tIns="91425" rIns="91425" bIns="91425" anchor="t" anchorCtr="0">
            <a:spAutoFit/>
          </a:bodyPr>
          <a:lstStyle/>
          <a:p>
            <a:pPr marL="171450" lvl="0" indent="-171450">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Phát triển thêm hầm mỏ</a:t>
            </a:r>
          </a:p>
          <a:p>
            <a:pPr marL="171450" lvl="0" indent="-171450">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Phát triển tính năng mặc trang bị hiển thị ra bên ngoài</a:t>
            </a:r>
          </a:p>
          <a:p>
            <a:pPr marL="171450" lvl="0" indent="-171450">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Phát triển thêm nhiều sự kiện để có thể thu hút được nhiều người chơi</a:t>
            </a:r>
            <a:endParaRPr sz="900" b="0" i="0" u="none" strike="noStrike" cap="none" dirty="0">
              <a:solidFill>
                <a:srgbClr val="434343"/>
              </a:solidFill>
              <a:latin typeface="Montserrat"/>
              <a:ea typeface="Montserrat"/>
              <a:cs typeface="Montserrat"/>
              <a:sym typeface="Montserrat"/>
            </a:endParaRPr>
          </a:p>
        </p:txBody>
      </p:sp>
      <p:pic>
        <p:nvPicPr>
          <p:cNvPr id="2" name="Picture 1"/>
          <p:cNvPicPr>
            <a:picLocks noChangeAspect="1"/>
          </p:cNvPicPr>
          <p:nvPr/>
        </p:nvPicPr>
        <p:blipFill>
          <a:blip r:embed="rId4"/>
          <a:stretch>
            <a:fillRect/>
          </a:stretch>
        </p:blipFill>
        <p:spPr>
          <a:xfrm>
            <a:off x="4417919" y="717709"/>
            <a:ext cx="1709607" cy="30173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additive="base">
                                        <p:cTn id="7" dur="500" fill="hold"/>
                                        <p:tgtEl>
                                          <p:spTgt spid="214"/>
                                        </p:tgtEl>
                                        <p:attrNameLst>
                                          <p:attrName>ppt_x</p:attrName>
                                        </p:attrNameLst>
                                      </p:cBhvr>
                                      <p:tavLst>
                                        <p:tav tm="0">
                                          <p:val>
                                            <p:strVal val="#ppt_x"/>
                                          </p:val>
                                        </p:tav>
                                        <p:tav tm="100000">
                                          <p:val>
                                            <p:strVal val="#ppt_x"/>
                                          </p:val>
                                        </p:tav>
                                      </p:tavLst>
                                    </p:anim>
                                    <p:anim calcmode="lin" valueType="num">
                                      <p:cBhvr additive="base">
                                        <p:cTn id="8"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18"/>
                                        </p:tgtEl>
                                        <p:attrNameLst>
                                          <p:attrName>style.visibility</p:attrName>
                                        </p:attrNameLst>
                                      </p:cBhvr>
                                      <p:to>
                                        <p:strVal val="visible"/>
                                      </p:to>
                                    </p:set>
                                    <p:animEffect transition="in" filter="barn(inVertical)">
                                      <p:cBhvr>
                                        <p:cTn id="13" dur="500"/>
                                        <p:tgtEl>
                                          <p:spTgt spid="21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8" grpId="0"/>
      <p:bldP spid="12"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202a21b91a_0_57"/>
          <p:cNvSpPr txBox="1"/>
          <p:nvPr/>
        </p:nvSpPr>
        <p:spPr>
          <a:xfrm>
            <a:off x="924326" y="870373"/>
            <a:ext cx="6844200" cy="133879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0" b="1" i="1" dirty="0">
                <a:solidFill>
                  <a:srgbClr val="4D61FF"/>
                </a:solidFill>
                <a:latin typeface="Montserrat"/>
                <a:ea typeface="Montserrat"/>
                <a:cs typeface="Montserrat"/>
                <a:sym typeface="Montserrat"/>
              </a:rPr>
              <a:t>Thank You!</a:t>
            </a:r>
            <a:endParaRPr sz="7500" b="1" i="1" dirty="0">
              <a:solidFill>
                <a:srgbClr val="4D61FF"/>
              </a:solidFill>
              <a:latin typeface="Montserrat"/>
              <a:ea typeface="Montserrat"/>
              <a:cs typeface="Montserrat"/>
              <a:sym typeface="Montserrat"/>
            </a:endParaRPr>
          </a:p>
        </p:txBody>
      </p:sp>
      <p:pic>
        <p:nvPicPr>
          <p:cNvPr id="225" name="Google Shape;225;g1202a21b91a_0_57"/>
          <p:cNvPicPr preferRelativeResize="0"/>
          <p:nvPr/>
        </p:nvPicPr>
        <p:blipFill>
          <a:blip r:embed="rId3">
            <a:alphaModFix/>
          </a:blip>
          <a:stretch>
            <a:fillRect/>
          </a:stretch>
        </p:blipFill>
        <p:spPr>
          <a:xfrm>
            <a:off x="2030700" y="1828375"/>
            <a:ext cx="5437302" cy="3058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Giá trị cốt lỗi</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1" u="none" strike="noStrike" cap="none"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289050" y="1202695"/>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rgbClr val="434343"/>
                </a:solidFill>
                <a:latin typeface="Montserrat"/>
                <a:ea typeface="Montserrat"/>
                <a:cs typeface="Montserrat"/>
                <a:sym typeface="Montserrat"/>
              </a:rPr>
              <a:t>Giá trị cốt lỗi </a:t>
            </a:r>
            <a:r>
              <a:rPr lang="en-US" sz="900" b="0" i="0" u="none" strike="noStrike" cap="none" dirty="0">
                <a:solidFill>
                  <a:srgbClr val="434343"/>
                </a:solidFill>
                <a:latin typeface="Montserrat"/>
                <a:ea typeface="Montserrat"/>
                <a:cs typeface="Montserrat"/>
                <a:sym typeface="Montserrat"/>
              </a:rPr>
              <a:t>là nền tảng giúp cho sự thành công phát triển rực rỡ của Vietnam Esports nói chung và tập đoàn </a:t>
            </a:r>
            <a:r>
              <a:rPr lang="en-US" sz="900" dirty="0">
                <a:solidFill>
                  <a:srgbClr val="434343"/>
                </a:solidFill>
                <a:latin typeface="Montserrat"/>
                <a:ea typeface="Montserrat"/>
                <a:cs typeface="Montserrat"/>
                <a:sym typeface="Montserrat"/>
              </a:rPr>
              <a:t>S</a:t>
            </a:r>
            <a:r>
              <a:rPr lang="en-US" sz="900" b="0" i="0" u="none" strike="noStrike" cap="none" dirty="0">
                <a:solidFill>
                  <a:srgbClr val="434343"/>
                </a:solidFill>
                <a:latin typeface="Montserrat"/>
                <a:ea typeface="Montserrat"/>
                <a:cs typeface="Montserrat"/>
                <a:sym typeface="Montserrat"/>
              </a:rPr>
              <a:t>eagrou</a:t>
            </a:r>
            <a:r>
              <a:rPr lang="en-US" sz="900" dirty="0">
                <a:solidFill>
                  <a:srgbClr val="434343"/>
                </a:solidFill>
                <a:latin typeface="Montserrat"/>
                <a:ea typeface="Montserrat"/>
                <a:cs typeface="Montserrat"/>
                <a:sym typeface="Montserrat"/>
              </a:rPr>
              <a:t>p nói riêng</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Arial"/>
                <a:cs typeface="Arial"/>
                <a:sym typeface="Montserrat"/>
              </a:rPr>
              <a:t>5 Giá trị cốt lỗi</a:t>
            </a:r>
            <a:endParaRPr sz="1400" b="0" i="0" u="none" strike="noStrike" cap="none" dirty="0">
              <a:solidFill>
                <a:srgbClr val="000000"/>
              </a:solidFill>
              <a:latin typeface="Arial"/>
              <a:ea typeface="Arial"/>
              <a:cs typeface="Arial"/>
              <a:sym typeface="Arial"/>
            </a:endParaRPr>
          </a:p>
        </p:txBody>
      </p:sp>
      <p:sp>
        <p:nvSpPr>
          <p:cNvPr id="67" name="Google Shape;67;g1202a21b91a_0_20"/>
          <p:cNvSpPr/>
          <p:nvPr/>
        </p:nvSpPr>
        <p:spPr>
          <a:xfrm>
            <a:off x="289050" y="1681608"/>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SERVE</a:t>
            </a:r>
            <a:endParaRPr lang="en-US"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234600" y="1891608"/>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Khách hàng luôn là trọng tâm</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Đi trước đón đầu bằng cách dự đoán và đáp ứng nhu cầu tương lai của khách hang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Cung cấp tiêu chuẩn dịch vụ vượt trội hơn cả mong muốn của bản thân</a:t>
            </a:r>
            <a:endParaRPr sz="900" b="1" i="0" u="none" strike="noStrike" cap="none" dirty="0">
              <a:solidFill>
                <a:srgbClr val="434343"/>
              </a:solidFill>
              <a:latin typeface="Montserrat"/>
              <a:ea typeface="Montserrat"/>
              <a:cs typeface="Montserrat"/>
              <a:sym typeface="Montserrat"/>
            </a:endParaRPr>
          </a:p>
        </p:txBody>
      </p:sp>
      <p:sp>
        <p:nvSpPr>
          <p:cNvPr id="4" name="Google Shape;67;g1202a21b91a_0_20">
            <a:extLst>
              <a:ext uri="{FF2B5EF4-FFF2-40B4-BE49-F238E27FC236}">
                <a16:creationId xmlns:a16="http://schemas.microsoft.com/office/drawing/2014/main" id="{4EE1AEDB-0612-53CD-EF38-BD7D0A172ABC}"/>
              </a:ext>
            </a:extLst>
          </p:cNvPr>
          <p:cNvSpPr/>
          <p:nvPr/>
        </p:nvSpPr>
        <p:spPr>
          <a:xfrm>
            <a:off x="263423" y="276874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RUN</a:t>
            </a:r>
            <a:endParaRPr lang="en-US" sz="1400" b="0" i="0" u="none" strike="noStrike" cap="none" dirty="0">
              <a:solidFill>
                <a:srgbClr val="000000"/>
              </a:solidFill>
              <a:latin typeface="Arial"/>
              <a:ea typeface="Arial"/>
              <a:cs typeface="Arial"/>
              <a:sym typeface="Arial"/>
            </a:endParaRPr>
          </a:p>
        </p:txBody>
      </p:sp>
      <p:sp>
        <p:nvSpPr>
          <p:cNvPr id="5" name="Google Shape;68;g1202a21b91a_0_20">
            <a:extLst>
              <a:ext uri="{FF2B5EF4-FFF2-40B4-BE49-F238E27FC236}">
                <a16:creationId xmlns:a16="http://schemas.microsoft.com/office/drawing/2014/main" id="{5911760E-5759-0BF3-5128-F7F4788F5C50}"/>
              </a:ext>
            </a:extLst>
          </p:cNvPr>
          <p:cNvSpPr txBox="1"/>
          <p:nvPr/>
        </p:nvSpPr>
        <p:spPr>
          <a:xfrm>
            <a:off x="208973" y="2978741"/>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Tiến lên phía trước, đừng chỉ chạy nhanh tại chỗ</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Theo đuổi kết quả với sự chính xác và kỹ lưỡng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ngừng cải tiến nhanh là con đường nhanh nhất đạt chất lượng cao</a:t>
            </a:r>
            <a:endParaRPr sz="900" b="1" i="0" u="none" strike="noStrike" cap="none" dirty="0">
              <a:solidFill>
                <a:srgbClr val="434343"/>
              </a:solidFill>
              <a:latin typeface="Montserrat"/>
              <a:ea typeface="Montserrat"/>
              <a:cs typeface="Montserrat"/>
              <a:sym typeface="Montserrat"/>
            </a:endParaRPr>
          </a:p>
        </p:txBody>
      </p:sp>
      <p:sp>
        <p:nvSpPr>
          <p:cNvPr id="6" name="Google Shape;67;g1202a21b91a_0_20">
            <a:extLst>
              <a:ext uri="{FF2B5EF4-FFF2-40B4-BE49-F238E27FC236}">
                <a16:creationId xmlns:a16="http://schemas.microsoft.com/office/drawing/2014/main" id="{134F2430-6CF2-AE37-2DE4-7DAD78A98FA9}"/>
              </a:ext>
            </a:extLst>
          </p:cNvPr>
          <p:cNvSpPr/>
          <p:nvPr/>
        </p:nvSpPr>
        <p:spPr>
          <a:xfrm>
            <a:off x="4861050" y="3087373"/>
            <a:ext cx="1242038"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STAY HUMBLE</a:t>
            </a:r>
            <a:endParaRPr lang="en-US" sz="1400" b="0" i="0" u="none" strike="noStrike" cap="none" dirty="0">
              <a:solidFill>
                <a:srgbClr val="000000"/>
              </a:solidFill>
              <a:latin typeface="Arial"/>
              <a:ea typeface="Arial"/>
              <a:cs typeface="Arial"/>
              <a:sym typeface="Arial"/>
            </a:endParaRPr>
          </a:p>
        </p:txBody>
      </p:sp>
      <p:sp>
        <p:nvSpPr>
          <p:cNvPr id="7" name="Google Shape;68;g1202a21b91a_0_20">
            <a:extLst>
              <a:ext uri="{FF2B5EF4-FFF2-40B4-BE49-F238E27FC236}">
                <a16:creationId xmlns:a16="http://schemas.microsoft.com/office/drawing/2014/main" id="{E9346B6D-265C-7FE8-487F-E2714ED7FD07}"/>
              </a:ext>
            </a:extLst>
          </p:cNvPr>
          <p:cNvSpPr txBox="1"/>
          <p:nvPr/>
        </p:nvSpPr>
        <p:spPr>
          <a:xfrm>
            <a:off x="4806600" y="3297373"/>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Vẫn còn khát vọng vĩ đại hơn, chúng ta mới chỉ khởi đầu hành trình</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Thận trọng khi thành công, nếu chúng ta không tự vượt qua chính mình, đối thủ sẽ vượt qua.</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Luôn có những điều mới để chúng ta học trong mọi thứ chúng ta làm</a:t>
            </a:r>
            <a:endParaRPr sz="900" b="1" i="0" u="none" strike="noStrike" cap="none" dirty="0">
              <a:solidFill>
                <a:srgbClr val="434343"/>
              </a:solidFill>
              <a:latin typeface="Montserrat"/>
              <a:ea typeface="Montserrat"/>
              <a:cs typeface="Montserrat"/>
              <a:sym typeface="Montserrat"/>
            </a:endParaRPr>
          </a:p>
        </p:txBody>
      </p:sp>
      <p:sp>
        <p:nvSpPr>
          <p:cNvPr id="8" name="Google Shape;67;g1202a21b91a_0_20">
            <a:extLst>
              <a:ext uri="{FF2B5EF4-FFF2-40B4-BE49-F238E27FC236}">
                <a16:creationId xmlns:a16="http://schemas.microsoft.com/office/drawing/2014/main" id="{73B4ECFE-E3AA-E93C-9CA9-1C34B809EB6D}"/>
              </a:ext>
            </a:extLst>
          </p:cNvPr>
          <p:cNvSpPr/>
          <p:nvPr/>
        </p:nvSpPr>
        <p:spPr>
          <a:xfrm>
            <a:off x="4861050" y="924429"/>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ADAPT</a:t>
            </a:r>
            <a:endParaRPr lang="en-US" sz="1400" b="0" i="0" u="none" strike="noStrike" cap="none" dirty="0">
              <a:solidFill>
                <a:srgbClr val="000000"/>
              </a:solidFill>
              <a:latin typeface="Arial"/>
              <a:ea typeface="Arial"/>
              <a:cs typeface="Arial"/>
              <a:sym typeface="Arial"/>
            </a:endParaRPr>
          </a:p>
        </p:txBody>
      </p:sp>
      <p:sp>
        <p:nvSpPr>
          <p:cNvPr id="9" name="Google Shape;68;g1202a21b91a_0_20">
            <a:extLst>
              <a:ext uri="{FF2B5EF4-FFF2-40B4-BE49-F238E27FC236}">
                <a16:creationId xmlns:a16="http://schemas.microsoft.com/office/drawing/2014/main" id="{1D437353-8980-1763-8F63-0729ECEFC882}"/>
              </a:ext>
            </a:extLst>
          </p:cNvPr>
          <p:cNvSpPr txBox="1"/>
          <p:nvPr/>
        </p:nvSpPr>
        <p:spPr>
          <a:xfrm>
            <a:off x="4806600" y="1134429"/>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Thành tựu quá khứ chưa chắc dẫn đến thành công tương lai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Thay đổi luôn diễn ra, chúng ta hãy dẫn dắt sự thay đổi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Đổi mới để thành công, thận trọng chấp nhận rủi ro và kiên cường đối mặt thất bại</a:t>
            </a:r>
            <a:endParaRPr sz="900" b="1" i="0" u="none" strike="noStrike" cap="none" dirty="0">
              <a:solidFill>
                <a:srgbClr val="434343"/>
              </a:solidFill>
              <a:latin typeface="Montserrat"/>
              <a:ea typeface="Montserrat"/>
              <a:cs typeface="Montserrat"/>
              <a:sym typeface="Montserrat"/>
            </a:endParaRPr>
          </a:p>
        </p:txBody>
      </p:sp>
      <p:sp>
        <p:nvSpPr>
          <p:cNvPr id="10" name="Google Shape;67;g1202a21b91a_0_20">
            <a:extLst>
              <a:ext uri="{FF2B5EF4-FFF2-40B4-BE49-F238E27FC236}">
                <a16:creationId xmlns:a16="http://schemas.microsoft.com/office/drawing/2014/main" id="{F1CB32BF-89D5-0EBA-B797-85088566B3AD}"/>
              </a:ext>
            </a:extLst>
          </p:cNvPr>
          <p:cNvSpPr/>
          <p:nvPr/>
        </p:nvSpPr>
        <p:spPr>
          <a:xfrm>
            <a:off x="4861050" y="193665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COMMIT</a:t>
            </a:r>
          </a:p>
        </p:txBody>
      </p:sp>
      <p:sp>
        <p:nvSpPr>
          <p:cNvPr id="11" name="Google Shape;68;g1202a21b91a_0_20">
            <a:extLst>
              <a:ext uri="{FF2B5EF4-FFF2-40B4-BE49-F238E27FC236}">
                <a16:creationId xmlns:a16="http://schemas.microsoft.com/office/drawing/2014/main" id="{BCB7D670-94F5-26BA-C0F5-11C10BF927B4}"/>
              </a:ext>
            </a:extLst>
          </p:cNvPr>
          <p:cNvSpPr txBox="1"/>
          <p:nvPr/>
        </p:nvSpPr>
        <p:spPr>
          <a:xfrm>
            <a:off x="4806600" y="2146651"/>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Làm chủ công việc và kết quả - việc chúng ta làm thể hiện chúng ta là ai</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có giới hạn cho sự xuất sắc, không ngừng nỗ lực đạt kết quả tốt hơn</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Vấn đề luôn là của chung</a:t>
            </a:r>
            <a:endParaRPr sz="900" b="1" i="0" u="none" strike="noStrike" cap="none" dirty="0">
              <a:solidFill>
                <a:srgbClr val="434343"/>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randombar(horizontal)">
                                      <p:cBhvr>
                                        <p:cTn id="19" dur="500"/>
                                        <p:tgtEl>
                                          <p:spTgt spid="6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randombar(horizont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1000"/>
                                        <p:tgtEl>
                                          <p:spTgt spid="6"/>
                                        </p:tgtEl>
                                      </p:cBhvr>
                                    </p:animEffect>
                                    <p:anim calcmode="lin" valueType="num">
                                      <p:cBhvr>
                                        <p:cTn id="61" dur="1000" fill="hold"/>
                                        <p:tgtEl>
                                          <p:spTgt spid="6"/>
                                        </p:tgtEl>
                                        <p:attrNameLst>
                                          <p:attrName>ppt_x</p:attrName>
                                        </p:attrNameLst>
                                      </p:cBhvr>
                                      <p:tavLst>
                                        <p:tav tm="0">
                                          <p:val>
                                            <p:strVal val="#ppt_x"/>
                                          </p:val>
                                        </p:tav>
                                        <p:tav tm="100000">
                                          <p:val>
                                            <p:strVal val="#ppt_x"/>
                                          </p:val>
                                        </p:tav>
                                      </p:tavLst>
                                    </p:anim>
                                    <p:anim calcmode="lin" valueType="num">
                                      <p:cBhvr>
                                        <p:cTn id="6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randombar(horizontal)">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68" grpId="0"/>
      <p:bldP spid="4" grpId="0" animBg="1"/>
      <p:bldP spid="5" grpId="0"/>
      <p:bldP spid="6" grpId="0" animBg="1"/>
      <p:bldP spid="7" grpId="0"/>
      <p:bldP spid="8" grpId="0" animBg="1"/>
      <p:bldP spid="9" grpId="0"/>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202a21be96_0_0"/>
          <p:cNvSpPr/>
          <p:nvPr/>
        </p:nvSpPr>
        <p:spPr>
          <a:xfrm rot="-1800595">
            <a:off x="48518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1202a21be96_0_0"/>
          <p:cNvSpPr/>
          <p:nvPr/>
        </p:nvSpPr>
        <p:spPr>
          <a:xfrm rot="-1800595">
            <a:off x="2082974"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1202a21be96_0_0"/>
          <p:cNvSpPr/>
          <p:nvPr/>
        </p:nvSpPr>
        <p:spPr>
          <a:xfrm rot="-1800595">
            <a:off x="698327"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Nền tảng</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51269" y="1102145"/>
            <a:ext cx="44199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BMG đã xuất hiện vào năm 2017, hiện nay đã được Garena công bố vào tháng 7 năm 2022 tại Việt Nam và trên toàn thế giới</a:t>
            </a: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Garena Blockman Go bao gồm:</a:t>
            </a:r>
            <a:endParaRPr sz="900" dirty="0">
              <a:solidFill>
                <a:srgbClr val="434343"/>
              </a:solidFill>
              <a:latin typeface="Montserrat"/>
              <a:ea typeface="Montserrat"/>
              <a:cs typeface="Montserrat"/>
              <a:sym typeface="Montserrat"/>
            </a:endParaRPr>
          </a:p>
        </p:txBody>
      </p:sp>
      <p:sp>
        <p:nvSpPr>
          <p:cNvPr id="86" name="Google Shape;86;g1202a21be96_0_0"/>
          <p:cNvSpPr txBox="1"/>
          <p:nvPr/>
        </p:nvSpPr>
        <p:spPr>
          <a:xfrm>
            <a:off x="5035400" y="384751"/>
            <a:ext cx="2476227" cy="24929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0"/>
              <a:buFont typeface="Arial"/>
              <a:buNone/>
            </a:pPr>
            <a:r>
              <a:rPr lang="en" sz="15000" b="1" i="1" u="none" strike="noStrike" cap="none" dirty="0">
                <a:solidFill>
                  <a:srgbClr val="4D61FF"/>
                </a:solidFill>
                <a:latin typeface="Montserrat"/>
                <a:ea typeface="Montserrat"/>
                <a:cs typeface="Montserrat"/>
                <a:sym typeface="Montserrat"/>
              </a:rPr>
              <a:t>3+</a:t>
            </a:r>
            <a:endParaRPr sz="15100" b="0" i="0" u="none" strike="noStrike" cap="none" dirty="0">
              <a:solidFill>
                <a:srgbClr val="4D61FF"/>
              </a:solidFill>
              <a:latin typeface="Arial"/>
              <a:ea typeface="Arial"/>
              <a:cs typeface="Arial"/>
              <a:sym typeface="Arial"/>
            </a:endParaRPr>
          </a:p>
        </p:txBody>
      </p:sp>
      <p:sp>
        <p:nvSpPr>
          <p:cNvPr id="87" name="Google Shape;87;g1202a21be96_0_0"/>
          <p:cNvSpPr txBox="1"/>
          <p:nvPr/>
        </p:nvSpPr>
        <p:spPr>
          <a:xfrm>
            <a:off x="4978088" y="2254589"/>
            <a:ext cx="21666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Million Active</a:t>
            </a:r>
            <a:endParaRPr sz="1600" b="1" i="1" dirty="0">
              <a:solidFill>
                <a:srgbClr val="4D61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Users</a:t>
            </a:r>
            <a:endParaRPr sz="1600" b="1" i="1" dirty="0">
              <a:solidFill>
                <a:srgbClr val="4D61FF"/>
              </a:solidFill>
              <a:latin typeface="Montserrat"/>
              <a:ea typeface="Montserrat"/>
              <a:cs typeface="Montserrat"/>
              <a:sym typeface="Montserrat"/>
            </a:endParaRPr>
          </a:p>
        </p:txBody>
      </p:sp>
      <p:sp>
        <p:nvSpPr>
          <p:cNvPr id="89" name="Google Shape;89;g1202a21be96_0_0"/>
          <p:cNvSpPr txBox="1"/>
          <p:nvPr/>
        </p:nvSpPr>
        <p:spPr>
          <a:xfrm>
            <a:off x="1079323" y="3824678"/>
            <a:ext cx="315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6</a:t>
            </a:r>
            <a:endParaRPr sz="3000" b="1" i="1" u="none" strike="noStrike" cap="none">
              <a:solidFill>
                <a:schemeClr val="lt1"/>
              </a:solidFill>
              <a:latin typeface="Montserrat"/>
              <a:ea typeface="Montserrat"/>
              <a:cs typeface="Montserrat"/>
              <a:sym typeface="Montserrat"/>
            </a:endParaRPr>
          </a:p>
        </p:txBody>
      </p:sp>
      <p:sp>
        <p:nvSpPr>
          <p:cNvPr id="90" name="Google Shape;90;g1202a21be96_0_0"/>
          <p:cNvSpPr txBox="1"/>
          <p:nvPr/>
        </p:nvSpPr>
        <p:spPr>
          <a:xfrm>
            <a:off x="729425" y="4296700"/>
            <a:ext cx="13329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languages</a:t>
            </a:r>
            <a:endParaRPr sz="1500" b="0" i="0" u="none" strike="noStrike" cap="none" dirty="0">
              <a:solidFill>
                <a:srgbClr val="000000"/>
              </a:solidFill>
              <a:latin typeface="Arial"/>
              <a:ea typeface="Arial"/>
              <a:cs typeface="Arial"/>
              <a:sym typeface="Arial"/>
            </a:endParaRPr>
          </a:p>
        </p:txBody>
      </p:sp>
      <p:sp>
        <p:nvSpPr>
          <p:cNvPr id="91" name="Google Shape;91;g1202a21be96_0_0"/>
          <p:cNvSpPr txBox="1"/>
          <p:nvPr/>
        </p:nvSpPr>
        <p:spPr>
          <a:xfrm>
            <a:off x="2337509" y="3886650"/>
            <a:ext cx="700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dirty="0">
                <a:solidFill>
                  <a:schemeClr val="lt1"/>
                </a:solidFill>
                <a:latin typeface="Montserrat"/>
                <a:ea typeface="Montserrat"/>
                <a:cs typeface="Montserrat"/>
                <a:sym typeface="Montserrat"/>
              </a:rPr>
              <a:t>15</a:t>
            </a:r>
            <a:r>
              <a:rPr lang="en" sz="1400" b="1" i="1" u="none" strike="noStrike" cap="none" dirty="0">
                <a:solidFill>
                  <a:schemeClr val="lt1"/>
                </a:solidFill>
                <a:latin typeface="Montserrat"/>
                <a:ea typeface="Montserrat"/>
                <a:cs typeface="Montserrat"/>
                <a:sym typeface="Montserrat"/>
              </a:rPr>
              <a:t>+</a:t>
            </a:r>
            <a:endParaRPr sz="1400" b="1" i="1" u="none" strike="noStrike" cap="none" dirty="0">
              <a:solidFill>
                <a:schemeClr val="lt1"/>
              </a:solidFill>
              <a:latin typeface="Montserrat"/>
              <a:ea typeface="Montserrat"/>
              <a:cs typeface="Montserrat"/>
              <a:sym typeface="Montserrat"/>
            </a:endParaRPr>
          </a:p>
        </p:txBody>
      </p:sp>
      <p:sp>
        <p:nvSpPr>
          <p:cNvPr id="92" name="Google Shape;92;g1202a21be96_0_0"/>
          <p:cNvSpPr txBox="1"/>
          <p:nvPr/>
        </p:nvSpPr>
        <p:spPr>
          <a:xfrm>
            <a:off x="2155375" y="4355000"/>
            <a:ext cx="1148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countries</a:t>
            </a:r>
            <a:endParaRPr sz="1500" b="0" i="0" u="none" strike="noStrike" cap="none" dirty="0">
              <a:solidFill>
                <a:srgbClr val="000000"/>
              </a:solidFill>
              <a:latin typeface="Arial"/>
              <a:ea typeface="Arial"/>
              <a:cs typeface="Arial"/>
              <a:sym typeface="Arial"/>
            </a:endParaRPr>
          </a:p>
        </p:txBody>
      </p:sp>
      <p:pic>
        <p:nvPicPr>
          <p:cNvPr id="93" name="Google Shape;93;g1202a21be96_0_0"/>
          <p:cNvPicPr preferRelativeResize="0"/>
          <p:nvPr/>
        </p:nvPicPr>
        <p:blipFill rotWithShape="1">
          <a:blip r:embed="rId3">
            <a:alphaModFix/>
          </a:blip>
          <a:srcRect/>
          <a:stretch/>
        </p:blipFill>
        <p:spPr>
          <a:xfrm rot="-2441936">
            <a:off x="7059505" y="1236323"/>
            <a:ext cx="3390490" cy="5143498"/>
          </a:xfrm>
          <a:prstGeom prst="rect">
            <a:avLst/>
          </a:prstGeom>
          <a:noFill/>
          <a:ln>
            <a:noFill/>
          </a:ln>
        </p:spPr>
      </p:pic>
      <p:sp>
        <p:nvSpPr>
          <p:cNvPr id="94" name="Google Shape;94;g1202a21be96_0_0"/>
          <p:cNvSpPr txBox="1"/>
          <p:nvPr/>
        </p:nvSpPr>
        <p:spPr>
          <a:xfrm>
            <a:off x="50640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86</a:t>
            </a:r>
            <a:r>
              <a:rPr lang="en" sz="1000" b="1" i="1" u="none" strike="noStrike" cap="none">
                <a:solidFill>
                  <a:schemeClr val="lt1"/>
                </a:solidFill>
                <a:latin typeface="Montserrat"/>
                <a:ea typeface="Montserrat"/>
                <a:cs typeface="Montserrat"/>
                <a:sym typeface="Montserrat"/>
              </a:rPr>
              <a:t>%</a:t>
            </a:r>
            <a:endParaRPr sz="100" b="1" i="1" u="none" strike="noStrike" cap="none">
              <a:solidFill>
                <a:schemeClr val="lt1"/>
              </a:solidFill>
              <a:latin typeface="Montserrat"/>
              <a:ea typeface="Montserrat"/>
              <a:cs typeface="Montserrat"/>
              <a:sym typeface="Montserrat"/>
            </a:endParaRPr>
          </a:p>
        </p:txBody>
      </p:sp>
      <p:sp>
        <p:nvSpPr>
          <p:cNvPr id="95" name="Google Shape;95;g1202a21be96_0_0"/>
          <p:cNvSpPr txBox="1"/>
          <p:nvPr/>
        </p:nvSpPr>
        <p:spPr>
          <a:xfrm>
            <a:off x="48153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positive</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reviews</a:t>
            </a:r>
            <a:endParaRPr sz="1500" b="1" i="1" dirty="0">
              <a:solidFill>
                <a:schemeClr val="lt1"/>
              </a:solidFill>
              <a:latin typeface="Montserrat"/>
              <a:ea typeface="Montserrat"/>
              <a:cs typeface="Montserrat"/>
              <a:sym typeface="Montserrat"/>
            </a:endParaRPr>
          </a:p>
        </p:txBody>
      </p:sp>
      <p:sp>
        <p:nvSpPr>
          <p:cNvPr id="96" name="Google Shape;96;g1202a21be96_0_0"/>
          <p:cNvSpPr/>
          <p:nvPr/>
        </p:nvSpPr>
        <p:spPr>
          <a:xfrm>
            <a:off x="370975" y="1965175"/>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Garena Blockman Go</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135726"/>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Một ứng dụng trò chơi di động, nơi mà người chơi có thể chơi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trò chơi mini game trên nền tảng, hoặc có thể mua và chi tiêu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vật phẩm trong trò chơi</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4" y="280395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a:solidFill>
                  <a:srgbClr val="4D61FF"/>
                </a:solidFill>
                <a:latin typeface="Montserrat"/>
                <a:ea typeface="Montserrat"/>
                <a:cs typeface="Montserrat"/>
                <a:sym typeface="Montserrat"/>
              </a:rPr>
              <a:t>Blockman Editor</a:t>
            </a:r>
            <a:endParaRPr sz="1400" b="0" i="0" u="none" strike="noStrike" cap="none">
              <a:solidFill>
                <a:srgbClr val="000000"/>
              </a:solidFill>
              <a:latin typeface="Arial"/>
              <a:ea typeface="Arial"/>
              <a:cs typeface="Arial"/>
              <a:sym typeface="Arial"/>
            </a:endParaRPr>
          </a:p>
        </p:txBody>
      </p:sp>
      <p:sp>
        <p:nvSpPr>
          <p:cNvPr id="99" name="Google Shape;99;g1202a21be96_0_0"/>
          <p:cNvSpPr txBox="1"/>
          <p:nvPr/>
        </p:nvSpPr>
        <p:spPr>
          <a:xfrm>
            <a:off x="370974" y="3044500"/>
            <a:ext cx="43374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dirty="0">
                <a:solidFill>
                  <a:srgbClr val="434343"/>
                </a:solidFill>
                <a:latin typeface="Montserrat"/>
                <a:ea typeface="Montserrat"/>
                <a:cs typeface="Montserrat"/>
                <a:sym typeface="Montserrat"/>
              </a:rPr>
              <a:t>Một ứng dụng trên máy tính Window có thể sáng tạo </a:t>
            </a:r>
            <a:r>
              <a:rPr lang="en-US" sz="900" i="0" u="none" strike="noStrike" cap="none" dirty="0" err="1">
                <a:solidFill>
                  <a:srgbClr val="434343"/>
                </a:solidFill>
                <a:latin typeface="Montserrat"/>
                <a:ea typeface="Montserrat"/>
                <a:cs typeface="Montserrat"/>
                <a:sym typeface="Montserrat"/>
              </a:rPr>
              <a:t>các</a:t>
            </a:r>
            <a:r>
              <a:rPr lang="en-US" sz="900" i="0" u="none" strike="noStrike" cap="none" dirty="0">
                <a:solidFill>
                  <a:srgbClr val="434343"/>
                </a:solidFill>
                <a:latin typeface="Montserrat"/>
                <a:ea typeface="Montserrat"/>
                <a:cs typeface="Montserrat"/>
                <a:sym typeface="Montserrat"/>
              </a:rPr>
              <a:t> tác phẩm game và xuất bản trên Blockman Go. Cùng với sự hỗ trợ công cụ kết nốt Internet được thiết lập sẵn. </a:t>
            </a:r>
            <a:r>
              <a:rPr lang="en-US" sz="900" dirty="0">
                <a:solidFill>
                  <a:srgbClr val="434343"/>
                </a:solidFill>
                <a:latin typeface="Montserrat"/>
                <a:ea typeface="Montserrat"/>
                <a:cs typeface="Montserrat"/>
                <a:sym typeface="Montserrat"/>
              </a:rPr>
              <a:t>Các nhà sáng tạo game có thể dễ dàng sáng tạo một cách nhanh chóng</a:t>
            </a:r>
            <a:endParaRPr sz="900" i="0" u="none" strike="noStrike" cap="none" dirty="0">
              <a:solidFill>
                <a:srgbClr val="434343"/>
              </a:solidFill>
              <a:latin typeface="Montserrat"/>
              <a:ea typeface="Montserrat"/>
              <a:cs typeface="Montserrat"/>
              <a:sym typeface="Montserrat"/>
            </a:endParaRPr>
          </a:p>
        </p:txBody>
      </p:sp>
      <p:sp>
        <p:nvSpPr>
          <p:cNvPr id="100" name="Google Shape;100;g1202a21be96_0_0"/>
          <p:cNvSpPr/>
          <p:nvPr/>
        </p:nvSpPr>
        <p:spPr>
          <a:xfrm rot="-1800595">
            <a:off x="34504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1202a21be96_0_0"/>
          <p:cNvSpPr txBox="1"/>
          <p:nvPr/>
        </p:nvSpPr>
        <p:spPr>
          <a:xfrm>
            <a:off x="36626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dirty="0">
                <a:solidFill>
                  <a:schemeClr val="lt1"/>
                </a:solidFill>
                <a:latin typeface="Montserrat"/>
                <a:ea typeface="Montserrat"/>
                <a:cs typeface="Montserrat"/>
                <a:sym typeface="Montserrat"/>
              </a:rPr>
              <a:t>48</a:t>
            </a:r>
            <a:r>
              <a:rPr lang="en" sz="1000" b="1" i="1" u="none" strike="noStrike" cap="none" dirty="0">
                <a:solidFill>
                  <a:schemeClr val="lt1"/>
                </a:solidFill>
                <a:latin typeface="Montserrat"/>
                <a:ea typeface="Montserrat"/>
                <a:cs typeface="Montserrat"/>
                <a:sym typeface="Montserrat"/>
              </a:rPr>
              <a:t>%</a:t>
            </a:r>
            <a:endParaRPr sz="100" b="1" i="1" u="none" strike="noStrike" cap="none" dirty="0">
              <a:solidFill>
                <a:schemeClr val="lt1"/>
              </a:solidFill>
              <a:latin typeface="Montserrat"/>
              <a:ea typeface="Montserrat"/>
              <a:cs typeface="Montserrat"/>
              <a:sym typeface="Montserrat"/>
            </a:endParaRPr>
          </a:p>
        </p:txBody>
      </p:sp>
      <p:sp>
        <p:nvSpPr>
          <p:cNvPr id="102" name="Google Shape;102;g1202a21be96_0_0"/>
          <p:cNvSpPr txBox="1"/>
          <p:nvPr/>
        </p:nvSpPr>
        <p:spPr>
          <a:xfrm>
            <a:off x="34139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12 years</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or older</a:t>
            </a:r>
            <a:endParaRPr sz="1500" b="1" i="1"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04599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6"/>
                                        </p:tgtEl>
                                        <p:attrNameLst>
                                          <p:attrName>style.visibility</p:attrName>
                                        </p:attrNameLst>
                                      </p:cBhvr>
                                      <p:to>
                                        <p:strVal val="visible"/>
                                      </p:to>
                                    </p:set>
                                    <p:anim calcmode="lin" valueType="num">
                                      <p:cBhvr additive="base">
                                        <p:cTn id="14" dur="500" fill="hold"/>
                                        <p:tgtEl>
                                          <p:spTgt spid="96"/>
                                        </p:tgtEl>
                                        <p:attrNameLst>
                                          <p:attrName>ppt_x</p:attrName>
                                        </p:attrNameLst>
                                      </p:cBhvr>
                                      <p:tavLst>
                                        <p:tav tm="0">
                                          <p:val>
                                            <p:strVal val="#ppt_x"/>
                                          </p:val>
                                        </p:tav>
                                        <p:tav tm="100000">
                                          <p:val>
                                            <p:strVal val="#ppt_x"/>
                                          </p:val>
                                        </p:tav>
                                      </p:tavLst>
                                    </p:anim>
                                    <p:anim calcmode="lin" valueType="num">
                                      <p:cBhvr additive="base">
                                        <p:cTn id="15"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randombar(horizontal)">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fill="hold"/>
                                        <p:tgtEl>
                                          <p:spTgt spid="98"/>
                                        </p:tgtEl>
                                        <p:attrNameLst>
                                          <p:attrName>ppt_x</p:attrName>
                                        </p:attrNameLst>
                                      </p:cBhvr>
                                      <p:tavLst>
                                        <p:tav tm="0">
                                          <p:val>
                                            <p:strVal val="#ppt_x"/>
                                          </p:val>
                                        </p:tav>
                                        <p:tav tm="100000">
                                          <p:val>
                                            <p:strVal val="#ppt_x"/>
                                          </p:val>
                                        </p:tav>
                                      </p:tavLst>
                                    </p:anim>
                                    <p:anim calcmode="lin" valueType="num">
                                      <p:cBhvr additive="base">
                                        <p:cTn id="2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randombar(horizontal)">
                                      <p:cBhvr>
                                        <p:cTn id="31" dur="500"/>
                                        <p:tgtEl>
                                          <p:spTgt spid="9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randombar(horizontal)">
                                      <p:cBhvr>
                                        <p:cTn id="36" dur="500"/>
                                        <p:tgtEl>
                                          <p:spTgt spid="8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animEffect transition="in" filter="randombar(horizontal)">
                                      <p:cBhvr>
                                        <p:cTn id="39" dur="500"/>
                                        <p:tgtEl>
                                          <p:spTgt spid="86"/>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randombar(horizontal)">
                                      <p:cBhvr>
                                        <p:cTn id="44" dur="500"/>
                                        <p:tgtEl>
                                          <p:spTgt spid="7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randombar(horizontal)">
                                      <p:cBhvr>
                                        <p:cTn id="47" dur="500"/>
                                        <p:tgtEl>
                                          <p:spTgt spid="89"/>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randombar(horizontal)">
                                      <p:cBhvr>
                                        <p:cTn id="50" dur="500"/>
                                        <p:tgtEl>
                                          <p:spTgt spid="90"/>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randombar(horizontal)">
                                      <p:cBhvr>
                                        <p:cTn id="55" dur="500"/>
                                        <p:tgtEl>
                                          <p:spTgt spid="78"/>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randombar(horizontal)">
                                      <p:cBhvr>
                                        <p:cTn id="58" dur="500"/>
                                        <p:tgtEl>
                                          <p:spTgt spid="91"/>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randombar(horizontal)">
                                      <p:cBhvr>
                                        <p:cTn id="61" dur="500"/>
                                        <p:tgtEl>
                                          <p:spTgt spid="9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randombar(horizontal)">
                                      <p:cBhvr>
                                        <p:cTn id="66" dur="500"/>
                                        <p:tgtEl>
                                          <p:spTgt spid="100"/>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animEffect transition="in" filter="randombar(horizontal)">
                                      <p:cBhvr>
                                        <p:cTn id="69" dur="500"/>
                                        <p:tgtEl>
                                          <p:spTgt spid="101"/>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02"/>
                                        </p:tgtEl>
                                        <p:attrNameLst>
                                          <p:attrName>style.visibility</p:attrName>
                                        </p:attrNameLst>
                                      </p:cBhvr>
                                      <p:to>
                                        <p:strVal val="visible"/>
                                      </p:to>
                                    </p:set>
                                    <p:animEffect transition="in" filter="randombar(horizontal)">
                                      <p:cBhvr>
                                        <p:cTn id="72" dur="500"/>
                                        <p:tgtEl>
                                          <p:spTgt spid="102"/>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randombar(horizontal)">
                                      <p:cBhvr>
                                        <p:cTn id="77" dur="500"/>
                                        <p:tgtEl>
                                          <p:spTgt spid="94"/>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randombar(horizontal)">
                                      <p:cBhvr>
                                        <p:cTn id="80" dur="500"/>
                                        <p:tgtEl>
                                          <p:spTgt spid="95"/>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randombar(horizontal)">
                                      <p:cBhvr>
                                        <p:cTn id="8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4" grpId="0"/>
      <p:bldP spid="86" grpId="0"/>
      <p:bldP spid="87" grpId="0"/>
      <p:bldP spid="89" grpId="0"/>
      <p:bldP spid="90" grpId="0"/>
      <p:bldP spid="91" grpId="0"/>
      <p:bldP spid="92" grpId="0"/>
      <p:bldP spid="94" grpId="0"/>
      <p:bldP spid="95" grpId="0"/>
      <p:bldP spid="96" grpId="0" animBg="1"/>
      <p:bldP spid="97" grpId="0"/>
      <p:bldP spid="98" grpId="0" animBg="1"/>
      <p:bldP spid="99" grpId="0"/>
      <p:bldP spid="100" grpId="0" animBg="1"/>
      <p:bldP spid="101" grpId="0"/>
      <p:bldP spid="1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a:solidFill>
                  <a:schemeClr val="lt1"/>
                </a:solidFill>
                <a:latin typeface="Montserrat"/>
                <a:ea typeface="Montserrat"/>
                <a:cs typeface="Montserrat"/>
                <a:sym typeface="Montserrat"/>
              </a:rPr>
              <a:t>Mục</a:t>
            </a:r>
            <a:r>
              <a:rPr lang="en-US" sz="2000" b="1" i="1" dirty="0">
                <a:solidFill>
                  <a:schemeClr val="lt1"/>
                </a:solidFill>
                <a:latin typeface="Montserrat"/>
                <a:ea typeface="Montserrat"/>
                <a:cs typeface="Montserrat"/>
                <a:sym typeface="Montserrat"/>
              </a:rPr>
              <a:t> tiêu </a:t>
            </a:r>
            <a:r>
              <a:rPr lang="en-US" sz="2000" b="1" i="1" dirty="0" err="1">
                <a:solidFill>
                  <a:schemeClr val="lt1"/>
                </a:solidFill>
                <a:latin typeface="Montserrat"/>
                <a:ea typeface="Montserrat"/>
                <a:cs typeface="Montserrat"/>
                <a:sym typeface="Montserrat"/>
              </a:rPr>
              <a:t>đề</a:t>
            </a:r>
            <a:r>
              <a:rPr lang="en-US" sz="2000" b="1" i="1" dirty="0">
                <a:solidFill>
                  <a:schemeClr val="lt1"/>
                </a:solidFill>
                <a:latin typeface="Montserrat"/>
                <a:ea typeface="Montserrat"/>
                <a:cs typeface="Montserrat"/>
                <a:sym typeface="Montserrat"/>
              </a:rPr>
              <a:t> </a:t>
            </a:r>
            <a:r>
              <a:rPr lang="en-US" sz="2000" b="1" i="1" dirty="0" err="1">
                <a:solidFill>
                  <a:schemeClr val="lt1"/>
                </a:solidFill>
                <a:latin typeface="Montserrat"/>
                <a:ea typeface="Montserrat"/>
                <a:cs typeface="Montserrat"/>
                <a:sym typeface="Montserrat"/>
              </a:rPr>
              <a:t>tài</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1439868" y="974326"/>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Những nhu cầu của công việc</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Blockman Go là một nền tảng game mới và cũng cần có những game chạy thử nghiệm trên nền tảng.</a:t>
            </a:r>
          </a:p>
        </p:txBody>
      </p:sp>
      <p:sp>
        <p:nvSpPr>
          <p:cNvPr id="115" name="Google Shape;115;g1202a21b91a_0_107"/>
          <p:cNvSpPr txBox="1"/>
          <p:nvPr/>
        </p:nvSpPr>
        <p:spPr>
          <a:xfrm>
            <a:off x="591099" y="2134190"/>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King Miner là game được studio đối tác của công ty thiết kế xây dựng và phù hợp với nền tảng Blockman Go</a:t>
            </a:r>
            <a:endParaRPr sz="1100" i="0" u="none" strike="noStrike" cap="none" dirty="0">
              <a:solidFill>
                <a:srgbClr val="434343"/>
              </a:solidFill>
              <a:latin typeface="Montserrat"/>
              <a:ea typeface="Montserrat"/>
              <a:cs typeface="Montserrat"/>
              <a:sym typeface="Montserrat"/>
            </a:endParaRPr>
          </a:p>
        </p:txBody>
      </p:sp>
      <p:sp>
        <p:nvSpPr>
          <p:cNvPr id="116" name="Google Shape;116;g1202a21b91a_0_107"/>
          <p:cNvSpPr txBox="1"/>
          <p:nvPr/>
        </p:nvSpPr>
        <p:spPr>
          <a:xfrm>
            <a:off x="591099" y="3203536"/>
            <a:ext cx="3651900" cy="10310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Chính vì điều trên Kinh Miner được chọn làm game chạy thử nghiệm trên nền tảng. Kiểm tra tính ổn định của nền tảng, báo cáo lỗi về công cụ blockman editor và cả sự tương tác của người chơi với thể loại này.</a:t>
            </a:r>
          </a:p>
        </p:txBody>
      </p:sp>
      <p:sp>
        <p:nvSpPr>
          <p:cNvPr id="117" name="Google Shape;117;g1202a21b91a_0_107"/>
          <p:cNvSpPr/>
          <p:nvPr/>
        </p:nvSpPr>
        <p:spPr>
          <a:xfrm rot="2700000">
            <a:off x="423211" y="2219194"/>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1202a21b91a_0_107"/>
          <p:cNvSpPr/>
          <p:nvPr/>
        </p:nvSpPr>
        <p:spPr>
          <a:xfrm rot="2700000">
            <a:off x="423211" y="3297468"/>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1202a21b91a_0_107"/>
          <p:cNvSpPr txBox="1"/>
          <p:nvPr/>
        </p:nvSpPr>
        <p:spPr>
          <a:xfrm rot="-2697931">
            <a:off x="5287596" y="2270194"/>
            <a:ext cx="1409830" cy="3385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1" u="none" strike="noStrike" cap="none" dirty="0">
                <a:solidFill>
                  <a:srgbClr val="4D61FF"/>
                </a:solidFill>
                <a:latin typeface="Montserrat"/>
                <a:ea typeface="Montserrat"/>
                <a:cs typeface="Montserrat"/>
                <a:sym typeface="Montserrat"/>
              </a:rPr>
              <a:t>Logo King Miner</a:t>
            </a:r>
            <a:endParaRPr sz="1000" b="1" i="1" u="none" strike="noStrike" cap="none" dirty="0">
              <a:solidFill>
                <a:srgbClr val="4D61FF"/>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80F3073B-2A00-29AB-7B69-52E17A1A7B97}"/>
              </a:ext>
            </a:extLst>
          </p:cNvPr>
          <p:cNvPicPr>
            <a:picLocks noChangeAspect="1"/>
          </p:cNvPicPr>
          <p:nvPr/>
        </p:nvPicPr>
        <p:blipFill>
          <a:blip r:embed="rId3"/>
          <a:stretch>
            <a:fillRect/>
          </a:stretch>
        </p:blipFill>
        <p:spPr>
          <a:xfrm>
            <a:off x="6426137" y="1504602"/>
            <a:ext cx="2469769" cy="24600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500" fill="hold"/>
                                        <p:tgtEl>
                                          <p:spTgt spid="113"/>
                                        </p:tgtEl>
                                        <p:attrNameLst>
                                          <p:attrName>ppt_x</p:attrName>
                                        </p:attrNameLst>
                                      </p:cBhvr>
                                      <p:tavLst>
                                        <p:tav tm="0">
                                          <p:val>
                                            <p:strVal val="#ppt_x"/>
                                          </p:val>
                                        </p:tav>
                                        <p:tav tm="100000">
                                          <p:val>
                                            <p:strVal val="#ppt_x"/>
                                          </p:val>
                                        </p:tav>
                                      </p:tavLst>
                                    </p:anim>
                                    <p:anim calcmode="lin" valueType="num">
                                      <p:cBhvr additive="base">
                                        <p:cTn id="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500" fill="hold"/>
                                        <p:tgtEl>
                                          <p:spTgt spid="117"/>
                                        </p:tgtEl>
                                        <p:attrNameLst>
                                          <p:attrName>ppt_x</p:attrName>
                                        </p:attrNameLst>
                                      </p:cBhvr>
                                      <p:tavLst>
                                        <p:tav tm="0">
                                          <p:val>
                                            <p:strVal val="#ppt_x"/>
                                          </p:val>
                                        </p:tav>
                                        <p:tav tm="100000">
                                          <p:val>
                                            <p:strVal val="#ppt_x"/>
                                          </p:val>
                                        </p:tav>
                                      </p:tavLst>
                                    </p:anim>
                                    <p:anim calcmode="lin" valueType="num">
                                      <p:cBhvr additive="base">
                                        <p:cTn id="18" dur="500" fill="hold"/>
                                        <p:tgtEl>
                                          <p:spTgt spid="1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additive="base">
                                        <p:cTn id="21" dur="500" fill="hold"/>
                                        <p:tgtEl>
                                          <p:spTgt spid="115"/>
                                        </p:tgtEl>
                                        <p:attrNameLst>
                                          <p:attrName>ppt_x</p:attrName>
                                        </p:attrNameLst>
                                      </p:cBhvr>
                                      <p:tavLst>
                                        <p:tav tm="0">
                                          <p:val>
                                            <p:strVal val="#ppt_x"/>
                                          </p:val>
                                        </p:tav>
                                        <p:tav tm="100000">
                                          <p:val>
                                            <p:strVal val="#ppt_x"/>
                                          </p:val>
                                        </p:tav>
                                      </p:tavLst>
                                    </p:anim>
                                    <p:anim calcmode="lin" valueType="num">
                                      <p:cBhvr additive="base">
                                        <p:cTn id="22"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anim calcmode="lin" valueType="num">
                                      <p:cBhvr additive="base">
                                        <p:cTn id="27" dur="500" fill="hold"/>
                                        <p:tgtEl>
                                          <p:spTgt spid="118"/>
                                        </p:tgtEl>
                                        <p:attrNameLst>
                                          <p:attrName>ppt_x</p:attrName>
                                        </p:attrNameLst>
                                      </p:cBhvr>
                                      <p:tavLst>
                                        <p:tav tm="0">
                                          <p:val>
                                            <p:strVal val="#ppt_x"/>
                                          </p:val>
                                        </p:tav>
                                        <p:tav tm="100000">
                                          <p:val>
                                            <p:strVal val="#ppt_x"/>
                                          </p:val>
                                        </p:tav>
                                      </p:tavLst>
                                    </p:anim>
                                    <p:anim calcmode="lin" valueType="num">
                                      <p:cBhvr additive="base">
                                        <p:cTn id="28" dur="500" fill="hold"/>
                                        <p:tgtEl>
                                          <p:spTgt spid="1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anim calcmode="lin" valueType="num">
                                      <p:cBhvr additive="base">
                                        <p:cTn id="31" dur="500" fill="hold"/>
                                        <p:tgtEl>
                                          <p:spTgt spid="116"/>
                                        </p:tgtEl>
                                        <p:attrNameLst>
                                          <p:attrName>ppt_x</p:attrName>
                                        </p:attrNameLst>
                                      </p:cBhvr>
                                      <p:tavLst>
                                        <p:tav tm="0">
                                          <p:val>
                                            <p:strVal val="#ppt_x"/>
                                          </p:val>
                                        </p:tav>
                                        <p:tav tm="100000">
                                          <p:val>
                                            <p:strVal val="#ppt_x"/>
                                          </p:val>
                                        </p:tav>
                                      </p:tavLst>
                                    </p:anim>
                                    <p:anim calcmode="lin" valueType="num">
                                      <p:cBhvr additive="base">
                                        <p:cTn id="32"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randombar(horizont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115" grpId="0"/>
      <p:bldP spid="116" grpId="0"/>
      <p:bldP spid="117" grpId="0" animBg="1"/>
      <p:bldP spid="1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a:solidFill>
                  <a:schemeClr val="lt1"/>
                </a:solidFill>
                <a:latin typeface="Montserrat"/>
                <a:ea typeface="Montserrat"/>
                <a:cs typeface="Montserrat"/>
                <a:sym typeface="Montserrat"/>
              </a:rPr>
              <a:t>Nhiệm</a:t>
            </a:r>
            <a:r>
              <a:rPr lang="en-US" sz="2000" b="1" i="1" dirty="0">
                <a:solidFill>
                  <a:schemeClr val="lt1"/>
                </a:solidFill>
                <a:latin typeface="Montserrat"/>
                <a:ea typeface="Montserrat"/>
                <a:cs typeface="Montserrat"/>
                <a:sym typeface="Montserrat"/>
              </a:rPr>
              <a:t> </a:t>
            </a:r>
            <a:r>
              <a:rPr lang="en-US" sz="2000" b="1" i="1" dirty="0" err="1">
                <a:solidFill>
                  <a:schemeClr val="lt1"/>
                </a:solidFill>
                <a:latin typeface="Montserrat"/>
                <a:ea typeface="Montserrat"/>
                <a:cs typeface="Montserrat"/>
                <a:sym typeface="Montserrat"/>
              </a:rPr>
              <a:t>vụ</a:t>
            </a:r>
            <a:r>
              <a:rPr lang="en-US" sz="2000" b="1" i="1" dirty="0">
                <a:solidFill>
                  <a:schemeClr val="lt1"/>
                </a:solidFill>
                <a:latin typeface="Montserrat"/>
                <a:ea typeface="Montserrat"/>
                <a:cs typeface="Montserrat"/>
                <a:sym typeface="Montserrat"/>
              </a:rPr>
              <a:t> </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err="1">
                <a:solidFill>
                  <a:srgbClr val="434343"/>
                </a:solidFill>
                <a:latin typeface="Montserrat"/>
                <a:ea typeface="Montserrat"/>
                <a:cs typeface="Montserrat"/>
                <a:sym typeface="Montserrat"/>
              </a:rPr>
              <a:t>Sinh</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viên</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thực</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tập</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sẽ</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hỗ</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trợ</a:t>
            </a:r>
            <a:r>
              <a:rPr lang="en-US" sz="1100" dirty="0">
                <a:solidFill>
                  <a:srgbClr val="434343"/>
                </a:solidFill>
                <a:latin typeface="Montserrat"/>
                <a:ea typeface="Montserrat"/>
                <a:cs typeface="Montserrat"/>
                <a:sym typeface="Montserrat"/>
              </a:rPr>
              <a:t> Studio </a:t>
            </a:r>
            <a:r>
              <a:rPr lang="en-US" sz="1100" dirty="0" err="1">
                <a:solidFill>
                  <a:srgbClr val="434343"/>
                </a:solidFill>
                <a:latin typeface="Montserrat"/>
                <a:ea typeface="Montserrat"/>
                <a:cs typeface="Montserrat"/>
                <a:sym typeface="Montserrat"/>
              </a:rPr>
              <a:t>đối</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tác</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xây</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dựng</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thành</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công</a:t>
            </a:r>
            <a:r>
              <a:rPr lang="en-US" sz="1100" dirty="0">
                <a:solidFill>
                  <a:srgbClr val="434343"/>
                </a:solidFill>
                <a:latin typeface="Montserrat"/>
                <a:ea typeface="Montserrat"/>
                <a:cs typeface="Montserrat"/>
                <a:sym typeface="Montserrat"/>
              </a:rPr>
              <a:t> King Miner </a:t>
            </a:r>
            <a:r>
              <a:rPr lang="en-US" sz="1100" dirty="0" err="1">
                <a:solidFill>
                  <a:srgbClr val="434343"/>
                </a:solidFill>
                <a:latin typeface="Montserrat"/>
                <a:ea typeface="Montserrat"/>
                <a:cs typeface="Montserrat"/>
                <a:sym typeface="Montserrat"/>
              </a:rPr>
              <a:t>và</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xuất</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bản</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lên</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nền</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tảng</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Blockman</a:t>
            </a:r>
            <a:r>
              <a:rPr lang="en-US" sz="1100" dirty="0">
                <a:solidFill>
                  <a:srgbClr val="434343"/>
                </a:solidFill>
                <a:latin typeface="Montserrat"/>
                <a:ea typeface="Montserrat"/>
                <a:cs typeface="Montserrat"/>
                <a:sym typeface="Montserrat"/>
              </a:rPr>
              <a:t> Go</a:t>
            </a:r>
          </a:p>
        </p:txBody>
      </p:sp>
      <p:sp>
        <p:nvSpPr>
          <p:cNvPr id="115" name="Google Shape;115;g1202a21b91a_0_107"/>
          <p:cNvSpPr txBox="1"/>
          <p:nvPr/>
        </p:nvSpPr>
        <p:spPr>
          <a:xfrm>
            <a:off x="591099" y="2134190"/>
            <a:ext cx="36519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Các Studio </a:t>
            </a:r>
            <a:r>
              <a:rPr lang="en-US" sz="1100" dirty="0" err="1">
                <a:solidFill>
                  <a:srgbClr val="434343"/>
                </a:solidFill>
                <a:latin typeface="Montserrat"/>
                <a:ea typeface="Montserrat"/>
                <a:cs typeface="Montserrat"/>
                <a:sym typeface="Montserrat"/>
              </a:rPr>
              <a:t>sẽ</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thực</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hiện</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thiết</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kế</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trò</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chơi</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dữ</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liệu</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và</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xây</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dựng</a:t>
            </a:r>
            <a:r>
              <a:rPr lang="en-US" sz="1100" dirty="0">
                <a:solidFill>
                  <a:srgbClr val="434343"/>
                </a:solidFill>
                <a:latin typeface="Montserrat"/>
                <a:ea typeface="Montserrat"/>
                <a:cs typeface="Montserrat"/>
                <a:sym typeface="Montserrat"/>
              </a:rPr>
              <a:t> map, </a:t>
            </a:r>
            <a:r>
              <a:rPr lang="en-US" sz="1100" dirty="0" err="1">
                <a:solidFill>
                  <a:srgbClr val="434343"/>
                </a:solidFill>
                <a:latin typeface="Montserrat"/>
                <a:ea typeface="Montserrat"/>
                <a:cs typeface="Montserrat"/>
                <a:sym typeface="Montserrat"/>
              </a:rPr>
              <a:t>thiết</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kế</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giao</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diện</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người</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dùng</a:t>
            </a:r>
            <a:endParaRPr sz="1100" i="0" u="none" strike="noStrike" cap="none" dirty="0">
              <a:solidFill>
                <a:srgbClr val="434343"/>
              </a:solidFill>
              <a:latin typeface="Montserrat"/>
              <a:ea typeface="Montserrat"/>
              <a:cs typeface="Montserrat"/>
              <a:sym typeface="Montserrat"/>
            </a:endParaRPr>
          </a:p>
        </p:txBody>
      </p:sp>
      <p:sp>
        <p:nvSpPr>
          <p:cNvPr id="116" name="Google Shape;116;g1202a21b91a_0_107"/>
          <p:cNvSpPr txBox="1"/>
          <p:nvPr/>
        </p:nvSpPr>
        <p:spPr>
          <a:xfrm>
            <a:off x="591099" y="2845868"/>
            <a:ext cx="36519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err="1">
                <a:solidFill>
                  <a:srgbClr val="434343"/>
                </a:solidFill>
                <a:latin typeface="Montserrat"/>
                <a:ea typeface="Montserrat"/>
                <a:cs typeface="Montserrat"/>
                <a:sym typeface="Montserrat"/>
              </a:rPr>
              <a:t>Sinh</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viên</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thực</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tập</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sẽ</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viết</a:t>
            </a:r>
            <a:r>
              <a:rPr lang="en-US" sz="1100" dirty="0">
                <a:solidFill>
                  <a:srgbClr val="434343"/>
                </a:solidFill>
                <a:latin typeface="Montserrat"/>
                <a:ea typeface="Montserrat"/>
                <a:cs typeface="Montserrat"/>
                <a:sym typeface="Montserrat"/>
              </a:rPr>
              <a:t> logic game. </a:t>
            </a:r>
            <a:r>
              <a:rPr lang="en-US" sz="1100" dirty="0" err="1">
                <a:solidFill>
                  <a:srgbClr val="434343"/>
                </a:solidFill>
                <a:latin typeface="Montserrat"/>
                <a:ea typeface="Montserrat"/>
                <a:cs typeface="Montserrat"/>
                <a:sym typeface="Montserrat"/>
              </a:rPr>
              <a:t>Xây</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dựng</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các</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tính</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năng</a:t>
            </a:r>
            <a:r>
              <a:rPr lang="en-US" sz="1100" dirty="0">
                <a:solidFill>
                  <a:srgbClr val="434343"/>
                </a:solidFill>
                <a:latin typeface="Montserrat"/>
                <a:ea typeface="Montserrat"/>
                <a:cs typeface="Montserrat"/>
                <a:sym typeface="Montserrat"/>
              </a:rPr>
              <a:t> game. </a:t>
            </a:r>
            <a:r>
              <a:rPr lang="en-US" sz="1100" dirty="0" err="1">
                <a:solidFill>
                  <a:srgbClr val="434343"/>
                </a:solidFill>
                <a:latin typeface="Montserrat"/>
                <a:ea typeface="Montserrat"/>
                <a:cs typeface="Montserrat"/>
                <a:sym typeface="Montserrat"/>
              </a:rPr>
              <a:t>Xây</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dựng</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cơ</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sở</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dữ</a:t>
            </a:r>
            <a:r>
              <a:rPr lang="en-US" sz="1100" dirty="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liệu</a:t>
            </a:r>
            <a:endParaRPr lang="vi-VN" sz="1100" dirty="0">
              <a:solidFill>
                <a:srgbClr val="434343"/>
              </a:solidFill>
              <a:latin typeface="Montserrat"/>
              <a:ea typeface="Montserrat"/>
              <a:cs typeface="Montserrat"/>
              <a:sym typeface="Montserrat"/>
            </a:endParaRPr>
          </a:p>
        </p:txBody>
      </p:sp>
      <p:sp>
        <p:nvSpPr>
          <p:cNvPr id="117" name="Google Shape;117;g1202a21b91a_0_107"/>
          <p:cNvSpPr/>
          <p:nvPr/>
        </p:nvSpPr>
        <p:spPr>
          <a:xfrm rot="2700000">
            <a:off x="423211" y="2219194"/>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1202a21b91a_0_107"/>
          <p:cNvSpPr/>
          <p:nvPr/>
        </p:nvSpPr>
        <p:spPr>
          <a:xfrm rot="2700000">
            <a:off x="423211" y="2939800"/>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599" y="1341817"/>
            <a:ext cx="2728841" cy="2728841"/>
          </a:xfrm>
          <a:prstGeom prst="rect">
            <a:avLst/>
          </a:prstGeom>
        </p:spPr>
      </p:pic>
    </p:spTree>
    <p:extLst>
      <p:ext uri="{BB962C8B-B14F-4D97-AF65-F5344CB8AC3E}">
        <p14:creationId xmlns:p14="http://schemas.microsoft.com/office/powerpoint/2010/main" val="2964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ppt_x"/>
                                          </p:val>
                                        </p:tav>
                                        <p:tav tm="100000">
                                          <p:val>
                                            <p:strVal val="#ppt_x"/>
                                          </p:val>
                                        </p:tav>
                                      </p:tavLst>
                                    </p:anim>
                                    <p:anim calcmode="lin" valueType="num">
                                      <p:cBhvr additive="base">
                                        <p:cTn id="8" dur="500" fill="hold"/>
                                        <p:tgtEl>
                                          <p:spTgt spid="1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additive="base">
                                        <p:cTn id="11" dur="500" fill="hold"/>
                                        <p:tgtEl>
                                          <p:spTgt spid="114"/>
                                        </p:tgtEl>
                                        <p:attrNameLst>
                                          <p:attrName>ppt_x</p:attrName>
                                        </p:attrNameLst>
                                      </p:cBhvr>
                                      <p:tavLst>
                                        <p:tav tm="0">
                                          <p:val>
                                            <p:strVal val="#ppt_x"/>
                                          </p:val>
                                        </p:tav>
                                        <p:tav tm="100000">
                                          <p:val>
                                            <p:strVal val="#ppt_x"/>
                                          </p:val>
                                        </p:tav>
                                      </p:tavLst>
                                    </p:anim>
                                    <p:anim calcmode="lin" valueType="num">
                                      <p:cBhvr additive="base">
                                        <p:cTn id="1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500" fill="hold"/>
                                        <p:tgtEl>
                                          <p:spTgt spid="117"/>
                                        </p:tgtEl>
                                        <p:attrNameLst>
                                          <p:attrName>ppt_x</p:attrName>
                                        </p:attrNameLst>
                                      </p:cBhvr>
                                      <p:tavLst>
                                        <p:tav tm="0">
                                          <p:val>
                                            <p:strVal val="#ppt_x"/>
                                          </p:val>
                                        </p:tav>
                                        <p:tav tm="100000">
                                          <p:val>
                                            <p:strVal val="#ppt_x"/>
                                          </p:val>
                                        </p:tav>
                                      </p:tavLst>
                                    </p:anim>
                                    <p:anim calcmode="lin" valueType="num">
                                      <p:cBhvr additive="base">
                                        <p:cTn id="18" dur="500" fill="hold"/>
                                        <p:tgtEl>
                                          <p:spTgt spid="1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anim calcmode="lin" valueType="num">
                                      <p:cBhvr additive="base">
                                        <p:cTn id="21" dur="500" fill="hold"/>
                                        <p:tgtEl>
                                          <p:spTgt spid="115"/>
                                        </p:tgtEl>
                                        <p:attrNameLst>
                                          <p:attrName>ppt_x</p:attrName>
                                        </p:attrNameLst>
                                      </p:cBhvr>
                                      <p:tavLst>
                                        <p:tav tm="0">
                                          <p:val>
                                            <p:strVal val="#ppt_x"/>
                                          </p:val>
                                        </p:tav>
                                        <p:tav tm="100000">
                                          <p:val>
                                            <p:strVal val="#ppt_x"/>
                                          </p:val>
                                        </p:tav>
                                      </p:tavLst>
                                    </p:anim>
                                    <p:anim calcmode="lin" valueType="num">
                                      <p:cBhvr additive="base">
                                        <p:cTn id="22"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6"/>
                                        </p:tgtEl>
                                        <p:attrNameLst>
                                          <p:attrName>style.visibility</p:attrName>
                                        </p:attrNameLst>
                                      </p:cBhvr>
                                      <p:to>
                                        <p:strVal val="visible"/>
                                      </p:to>
                                    </p:set>
                                    <p:anim calcmode="lin" valueType="num">
                                      <p:cBhvr additive="base">
                                        <p:cTn id="27" dur="500" fill="hold"/>
                                        <p:tgtEl>
                                          <p:spTgt spid="116"/>
                                        </p:tgtEl>
                                        <p:attrNameLst>
                                          <p:attrName>ppt_x</p:attrName>
                                        </p:attrNameLst>
                                      </p:cBhvr>
                                      <p:tavLst>
                                        <p:tav tm="0">
                                          <p:val>
                                            <p:strVal val="#ppt_x"/>
                                          </p:val>
                                        </p:tav>
                                        <p:tav tm="100000">
                                          <p:val>
                                            <p:strVal val="#ppt_x"/>
                                          </p:val>
                                        </p:tav>
                                      </p:tavLst>
                                    </p:anim>
                                    <p:anim calcmode="lin" valueType="num">
                                      <p:cBhvr additive="base">
                                        <p:cTn id="28" dur="500" fill="hold"/>
                                        <p:tgtEl>
                                          <p:spTgt spid="1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additive="base">
                                        <p:cTn id="31" dur="500" fill="hold"/>
                                        <p:tgtEl>
                                          <p:spTgt spid="118"/>
                                        </p:tgtEl>
                                        <p:attrNameLst>
                                          <p:attrName>ppt_x</p:attrName>
                                        </p:attrNameLst>
                                      </p:cBhvr>
                                      <p:tavLst>
                                        <p:tav tm="0">
                                          <p:val>
                                            <p:strVal val="#ppt_x"/>
                                          </p:val>
                                        </p:tav>
                                        <p:tav tm="100000">
                                          <p:val>
                                            <p:strVal val="#ppt_x"/>
                                          </p:val>
                                        </p:tav>
                                      </p:tavLst>
                                    </p:anim>
                                    <p:anim calcmode="lin" valueType="num">
                                      <p:cBhvr additive="base">
                                        <p:cTn id="32"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115" grpId="0"/>
      <p:bldP spid="116" grpId="0"/>
      <p:bldP spid="117" grpId="0" animBg="1"/>
      <p:bldP spid="1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a:solidFill>
                  <a:schemeClr val="lt1"/>
                </a:solidFill>
                <a:latin typeface="Montserrat"/>
                <a:ea typeface="Montserrat"/>
                <a:cs typeface="Montserrat"/>
                <a:sym typeface="Montserrat"/>
              </a:rPr>
              <a:t>Định hướng</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779546" y="98839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vi-VN" sz="800" b="1" i="1" dirty="0">
                <a:solidFill>
                  <a:srgbClr val="4D61FF"/>
                </a:solidFill>
                <a:latin typeface="Montserrat"/>
                <a:ea typeface="Montserrat"/>
                <a:cs typeface="Montserrat"/>
                <a:sym typeface="Montserrat"/>
              </a:rPr>
              <a:t>Định hướng nghiên cứu, triển khai của đề tài</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King Miner một trong những game chạy thử nghiệm trên nền tảng và làm nềm móng để phát triển những game khác sử dụng công cụ Blockman Editor</a:t>
            </a:r>
          </a:p>
        </p:txBody>
      </p:sp>
      <p:sp>
        <p:nvSpPr>
          <p:cNvPr id="3" name="Google Shape;115;g1202a21b91a_0_107">
            <a:extLst>
              <a:ext uri="{FF2B5EF4-FFF2-40B4-BE49-F238E27FC236}">
                <a16:creationId xmlns:a16="http://schemas.microsoft.com/office/drawing/2014/main" id="{4BA211F1-F1FE-EB1A-5CC5-FA9492E71C5E}"/>
              </a:ext>
            </a:extLst>
          </p:cNvPr>
          <p:cNvSpPr txBox="1"/>
          <p:nvPr/>
        </p:nvSpPr>
        <p:spPr>
          <a:xfrm>
            <a:off x="591099" y="2302081"/>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i="0" u="none" strike="noStrike" cap="none">
                <a:solidFill>
                  <a:srgbClr val="434343"/>
                </a:solidFill>
                <a:latin typeface="Montserrat"/>
                <a:ea typeface="Montserrat"/>
                <a:cs typeface="Montserrat"/>
                <a:sym typeface="Montserrat"/>
              </a:rPr>
              <a:t>King Miner sẽ là một mini game với các tính năng đơn giản. Giao diện người dùng và mô hình trong game cũng không quá phức tạp</a:t>
            </a:r>
            <a:endParaRPr lang="vi-VN" sz="1100" i="0" u="none" strike="noStrike" cap="none" dirty="0">
              <a:solidFill>
                <a:srgbClr val="434343"/>
              </a:solidFill>
              <a:latin typeface="Montserrat"/>
              <a:ea typeface="Montserrat"/>
              <a:cs typeface="Montserrat"/>
              <a:sym typeface="Montserrat"/>
            </a:endParaRPr>
          </a:p>
        </p:txBody>
      </p:sp>
      <p:sp>
        <p:nvSpPr>
          <p:cNvPr id="4" name="Google Shape;117;g1202a21b91a_0_107">
            <a:extLst>
              <a:ext uri="{FF2B5EF4-FFF2-40B4-BE49-F238E27FC236}">
                <a16:creationId xmlns:a16="http://schemas.microsoft.com/office/drawing/2014/main" id="{E71E81CC-F62B-81CD-DFE0-32FBB6A6F888}"/>
              </a:ext>
            </a:extLst>
          </p:cNvPr>
          <p:cNvSpPr/>
          <p:nvPr/>
        </p:nvSpPr>
        <p:spPr>
          <a:xfrm rot="2700000">
            <a:off x="423211" y="238708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5F04B5E-A89E-C512-A9EE-9C2C6E932FD8}"/>
              </a:ext>
            </a:extLst>
          </p:cNvPr>
          <p:cNvPicPr>
            <a:picLocks noChangeAspect="1"/>
          </p:cNvPicPr>
          <p:nvPr/>
        </p:nvPicPr>
        <p:blipFill>
          <a:blip r:embed="rId3"/>
          <a:stretch>
            <a:fillRect/>
          </a:stretch>
        </p:blipFill>
        <p:spPr>
          <a:xfrm>
            <a:off x="6135319" y="1711765"/>
            <a:ext cx="2615873" cy="2412698"/>
          </a:xfrm>
          <a:prstGeom prst="rect">
            <a:avLst/>
          </a:prstGeom>
        </p:spPr>
      </p:pic>
    </p:spTree>
    <p:extLst>
      <p:ext uri="{BB962C8B-B14F-4D97-AF65-F5344CB8AC3E}">
        <p14:creationId xmlns:p14="http://schemas.microsoft.com/office/powerpoint/2010/main" val="125674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ppt_x"/>
                                          </p:val>
                                        </p:tav>
                                        <p:tav tm="100000">
                                          <p:val>
                                            <p:strVal val="#ppt_x"/>
                                          </p:val>
                                        </p:tav>
                                      </p:tavLst>
                                    </p:anim>
                                    <p:anim calcmode="lin" valueType="num">
                                      <p:cBhvr additive="base">
                                        <p:cTn id="8" dur="500" fill="hold"/>
                                        <p:tgtEl>
                                          <p:spTgt spid="1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additive="base">
                                        <p:cTn id="11" dur="500" fill="hold"/>
                                        <p:tgtEl>
                                          <p:spTgt spid="114"/>
                                        </p:tgtEl>
                                        <p:attrNameLst>
                                          <p:attrName>ppt_x</p:attrName>
                                        </p:attrNameLst>
                                      </p:cBhvr>
                                      <p:tavLst>
                                        <p:tav tm="0">
                                          <p:val>
                                            <p:strVal val="#ppt_x"/>
                                          </p:val>
                                        </p:tav>
                                        <p:tav tm="100000">
                                          <p:val>
                                            <p:strVal val="#ppt_x"/>
                                          </p:val>
                                        </p:tav>
                                      </p:tavLst>
                                    </p:anim>
                                    <p:anim calcmode="lin" valueType="num">
                                      <p:cBhvr additive="base">
                                        <p:cTn id="12"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3"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202a21b91a_0_138"/>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1202a21b91a_0_138"/>
          <p:cNvSpPr txBox="1"/>
          <p:nvPr/>
        </p:nvSpPr>
        <p:spPr>
          <a:xfrm>
            <a:off x="-85060" y="404463"/>
            <a:ext cx="2862633"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Công cụ chỉnh sửa</a:t>
            </a:r>
            <a:endParaRPr sz="2000" b="1" i="1" u="none" strike="noStrike" cap="none" dirty="0">
              <a:solidFill>
                <a:schemeClr val="lt1"/>
              </a:solidFill>
              <a:latin typeface="Montserrat"/>
              <a:ea typeface="Montserrat"/>
              <a:cs typeface="Montserrat"/>
              <a:sym typeface="Montserrat"/>
            </a:endParaRPr>
          </a:p>
        </p:txBody>
      </p:sp>
      <p:sp>
        <p:nvSpPr>
          <p:cNvPr id="126" name="Google Shape;126;g1202a21b91a_0_138"/>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1202a21b91a_0_138"/>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pic>
        <p:nvPicPr>
          <p:cNvPr id="129" name="Google Shape;129;g1202a21b91a_0_138"/>
          <p:cNvPicPr preferRelativeResize="0"/>
          <p:nvPr/>
        </p:nvPicPr>
        <p:blipFill rotWithShape="1">
          <a:blip r:embed="rId3">
            <a:alphaModFix/>
          </a:blip>
          <a:srcRect/>
          <a:stretch/>
        </p:blipFill>
        <p:spPr>
          <a:xfrm>
            <a:off x="344300" y="1660811"/>
            <a:ext cx="2478624" cy="920713"/>
          </a:xfrm>
          <a:prstGeom prst="rect">
            <a:avLst/>
          </a:prstGeom>
          <a:noFill/>
          <a:ln>
            <a:noFill/>
          </a:ln>
        </p:spPr>
      </p:pic>
      <p:pic>
        <p:nvPicPr>
          <p:cNvPr id="130" name="Google Shape;130;g1202a21b91a_0_138"/>
          <p:cNvPicPr preferRelativeResize="0"/>
          <p:nvPr/>
        </p:nvPicPr>
        <p:blipFill rotWithShape="1">
          <a:blip r:embed="rId4">
            <a:alphaModFix/>
          </a:blip>
          <a:srcRect/>
          <a:stretch/>
        </p:blipFill>
        <p:spPr>
          <a:xfrm>
            <a:off x="344294" y="2652934"/>
            <a:ext cx="2478630" cy="1006944"/>
          </a:xfrm>
          <a:prstGeom prst="rect">
            <a:avLst/>
          </a:prstGeom>
          <a:noFill/>
          <a:ln>
            <a:noFill/>
          </a:ln>
        </p:spPr>
      </p:pic>
      <p:pic>
        <p:nvPicPr>
          <p:cNvPr id="131" name="Google Shape;131;g1202a21b91a_0_138"/>
          <p:cNvPicPr preferRelativeResize="0"/>
          <p:nvPr/>
        </p:nvPicPr>
        <p:blipFill rotWithShape="1">
          <a:blip r:embed="rId5">
            <a:alphaModFix/>
          </a:blip>
          <a:srcRect/>
          <a:stretch/>
        </p:blipFill>
        <p:spPr>
          <a:xfrm>
            <a:off x="344294" y="3745476"/>
            <a:ext cx="2478630" cy="1006944"/>
          </a:xfrm>
          <a:prstGeom prst="rect">
            <a:avLst/>
          </a:prstGeom>
          <a:noFill/>
          <a:ln>
            <a:noFill/>
          </a:ln>
        </p:spPr>
      </p:pic>
      <p:sp>
        <p:nvSpPr>
          <p:cNvPr id="132" name="Google Shape;132;g1202a21b91a_0_138"/>
          <p:cNvSpPr txBox="1"/>
          <p:nvPr/>
        </p:nvSpPr>
        <p:spPr>
          <a:xfrm>
            <a:off x="344293" y="1930723"/>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Hiệu ứng vật lý thực tế</a:t>
            </a:r>
            <a:endParaRPr sz="900" b="1" i="0" u="none" strike="noStrike" cap="none" dirty="0">
              <a:solidFill>
                <a:srgbClr val="FFFFFF"/>
              </a:solidFill>
              <a:latin typeface="Montserrat"/>
              <a:ea typeface="Montserrat"/>
              <a:cs typeface="Montserrat"/>
              <a:sym typeface="Montserrat"/>
            </a:endParaRPr>
          </a:p>
        </p:txBody>
      </p:sp>
      <p:sp>
        <p:nvSpPr>
          <p:cNvPr id="133" name="Google Shape;133;g1202a21b91a_0_138"/>
          <p:cNvSpPr txBox="1"/>
          <p:nvPr/>
        </p:nvSpPr>
        <p:spPr>
          <a:xfrm>
            <a:off x="344293" y="3048158"/>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Công cụ kết xuất thế hệ mới</a:t>
            </a:r>
            <a:endParaRPr sz="900" b="1" i="0" u="none" strike="noStrike" cap="none" dirty="0">
              <a:solidFill>
                <a:srgbClr val="FFFFFF"/>
              </a:solidFill>
              <a:latin typeface="Montserrat"/>
              <a:ea typeface="Montserrat"/>
              <a:cs typeface="Montserrat"/>
              <a:sym typeface="Montserrat"/>
            </a:endParaRPr>
          </a:p>
        </p:txBody>
      </p:sp>
      <p:sp>
        <p:nvSpPr>
          <p:cNvPr id="134" name="Google Shape;134;g1202a21b91a_0_138"/>
          <p:cNvSpPr txBox="1"/>
          <p:nvPr/>
        </p:nvSpPr>
        <p:spPr>
          <a:xfrm>
            <a:off x="344293" y="4089374"/>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Kết nối thời gian thực và đồng bộ hóa</a:t>
            </a:r>
            <a:endParaRPr sz="900" b="1" i="0" u="none" strike="noStrike" cap="none" dirty="0">
              <a:solidFill>
                <a:srgbClr val="FFFFFF"/>
              </a:solidFill>
              <a:latin typeface="Montserrat"/>
              <a:ea typeface="Montserrat"/>
              <a:cs typeface="Montserrat"/>
              <a:sym typeface="Montserrat"/>
            </a:endParaRPr>
          </a:p>
        </p:txBody>
      </p:sp>
      <p:sp>
        <p:nvSpPr>
          <p:cNvPr id="135" name="Google Shape;135;g1202a21b91a_0_138"/>
          <p:cNvSpPr/>
          <p:nvPr/>
        </p:nvSpPr>
        <p:spPr>
          <a:xfrm rot="5400000">
            <a:off x="2738418"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6" name="Google Shape;136;g1202a21b91a_0_138"/>
          <p:cNvSpPr/>
          <p:nvPr/>
        </p:nvSpPr>
        <p:spPr>
          <a:xfrm>
            <a:off x="344300" y="1263775"/>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Công cụ engine vững chắc</a:t>
            </a:r>
            <a:endParaRPr sz="800" b="1" i="1" dirty="0">
              <a:solidFill>
                <a:srgbClr val="4D61FF"/>
              </a:solidFill>
              <a:latin typeface="Montserrat"/>
              <a:ea typeface="Montserrat"/>
              <a:cs typeface="Montserrat"/>
              <a:sym typeface="Montserrat"/>
            </a:endParaRPr>
          </a:p>
        </p:txBody>
      </p:sp>
      <p:sp>
        <p:nvSpPr>
          <p:cNvPr id="137" name="Google Shape;137;g1202a21b91a_0_138"/>
          <p:cNvSpPr/>
          <p:nvPr/>
        </p:nvSpPr>
        <p:spPr>
          <a:xfrm>
            <a:off x="3332688" y="153204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Trình chỉnh sửa hỗ trợ nhanh chóng</a:t>
            </a:r>
            <a:endParaRPr sz="800" b="1" i="1" dirty="0">
              <a:solidFill>
                <a:srgbClr val="4D61FF"/>
              </a:solidFill>
              <a:latin typeface="Montserrat"/>
              <a:ea typeface="Montserrat"/>
              <a:cs typeface="Montserrat"/>
              <a:sym typeface="Montserrat"/>
            </a:endParaRPr>
          </a:p>
        </p:txBody>
      </p:sp>
      <p:sp>
        <p:nvSpPr>
          <p:cNvPr id="138" name="Google Shape;138;g1202a21b91a_0_138"/>
          <p:cNvSpPr/>
          <p:nvPr/>
        </p:nvSpPr>
        <p:spPr>
          <a:xfrm rot="5400000">
            <a:off x="5789993"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9" name="Google Shape;139;g1202a21b91a_0_138"/>
          <p:cNvSpPr txBox="1"/>
          <p:nvPr/>
        </p:nvSpPr>
        <p:spPr>
          <a:xfrm>
            <a:off x="6491736" y="2390800"/>
            <a:ext cx="2396100" cy="1800463"/>
          </a:xfrm>
          <a:prstGeom prst="rect">
            <a:avLst/>
          </a:prstGeom>
          <a:noFill/>
          <a:ln>
            <a:noFill/>
          </a:ln>
        </p:spPr>
        <p:txBody>
          <a:bodyPr spcFirstLastPara="1" wrap="square" lIns="91425" tIns="91425" rIns="91425" bIns="91425" anchor="t" anchorCtr="0">
            <a:spAutoFit/>
          </a:bodyPr>
          <a:lstStyle/>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Không</a:t>
            </a:r>
            <a:r>
              <a:rPr lang="en-US" sz="700" b="1" dirty="0">
                <a:solidFill>
                  <a:srgbClr val="4D61FF"/>
                </a:solidFill>
                <a:latin typeface="Montserrat"/>
                <a:ea typeface="Montserrat"/>
                <a:cs typeface="Montserrat"/>
                <a:sym typeface="Montserrat"/>
              </a:rPr>
              <a:t> có </a:t>
            </a:r>
            <a:r>
              <a:rPr lang="en-US" sz="700" b="1" dirty="0" err="1">
                <a:solidFill>
                  <a:srgbClr val="4D61FF"/>
                </a:solidFill>
                <a:latin typeface="Montserrat"/>
                <a:ea typeface="Montserrat"/>
                <a:cs typeface="Montserrat"/>
                <a:sym typeface="Montserrat"/>
              </a:rPr>
              <a:t>kỹ</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năng</a:t>
            </a:r>
            <a:r>
              <a:rPr lang="en-US" sz="700" b="1" dirty="0">
                <a:solidFill>
                  <a:srgbClr val="4D61FF"/>
                </a:solidFill>
                <a:latin typeface="Montserrat"/>
                <a:ea typeface="Montserrat"/>
                <a:cs typeface="Montserrat"/>
                <a:sym typeface="Montserrat"/>
              </a:rPr>
              <a:t> lập trình</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a:solidFill>
                  <a:srgbClr val="4D61FF"/>
                </a:solidFill>
                <a:latin typeface="Montserrat"/>
                <a:ea typeface="Montserrat"/>
                <a:cs typeface="Montserrat"/>
                <a:sym typeface="Montserrat"/>
              </a:rPr>
              <a:t>Giao </a:t>
            </a:r>
            <a:r>
              <a:rPr lang="en-US" sz="700" b="1" dirty="0" err="1">
                <a:solidFill>
                  <a:srgbClr val="4D61FF"/>
                </a:solidFill>
                <a:latin typeface="Montserrat"/>
                <a:ea typeface="Montserrat"/>
                <a:cs typeface="Montserrat"/>
                <a:sym typeface="Montserrat"/>
              </a:rPr>
              <a:t>diện</a:t>
            </a:r>
            <a:r>
              <a:rPr lang="en-US" sz="700" b="1" dirty="0">
                <a:solidFill>
                  <a:srgbClr val="4D61FF"/>
                </a:solidFill>
                <a:latin typeface="Montserrat"/>
                <a:ea typeface="Montserrat"/>
                <a:cs typeface="Montserrat"/>
                <a:sym typeface="Montserrat"/>
              </a:rPr>
              <a:t> dễ </a:t>
            </a:r>
            <a:r>
              <a:rPr lang="en-US" sz="700" b="1" dirty="0" err="1">
                <a:solidFill>
                  <a:srgbClr val="4D61FF"/>
                </a:solidFill>
                <a:latin typeface="Montserrat"/>
                <a:ea typeface="Montserrat"/>
                <a:cs typeface="Montserrat"/>
                <a:sym typeface="Montserrat"/>
              </a:rPr>
              <a:t>nhìn</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Hiệu</a:t>
            </a:r>
            <a:r>
              <a:rPr lang="en-US" sz="700" b="1" dirty="0">
                <a:solidFill>
                  <a:srgbClr val="4D61FF"/>
                </a:solidFill>
                <a:latin typeface="Montserrat"/>
                <a:ea typeface="Montserrat"/>
                <a:cs typeface="Montserrat"/>
                <a:sym typeface="Montserrat"/>
              </a:rPr>
              <a:t> ứng </a:t>
            </a:r>
            <a:r>
              <a:rPr lang="en-US" sz="700" b="1" dirty="0" err="1">
                <a:solidFill>
                  <a:srgbClr val="4D61FF"/>
                </a:solidFill>
                <a:latin typeface="Montserrat"/>
                <a:ea typeface="Montserrat"/>
                <a:cs typeface="Montserrat"/>
                <a:sym typeface="Montserrat"/>
              </a:rPr>
              <a:t>ánh</a:t>
            </a:r>
            <a:r>
              <a:rPr lang="en-US" sz="700" b="1" dirty="0">
                <a:solidFill>
                  <a:srgbClr val="4D61FF"/>
                </a:solidFill>
                <a:latin typeface="Montserrat"/>
                <a:ea typeface="Montserrat"/>
                <a:cs typeface="Montserrat"/>
                <a:sym typeface="Montserrat"/>
              </a:rPr>
              <a:t> sáng và </a:t>
            </a:r>
            <a:r>
              <a:rPr lang="en-US" sz="700" b="1" dirty="0" err="1">
                <a:solidFill>
                  <a:srgbClr val="4D61FF"/>
                </a:solidFill>
                <a:latin typeface="Montserrat"/>
                <a:ea typeface="Montserrat"/>
                <a:cs typeface="Montserrat"/>
                <a:sym typeface="Montserrat"/>
              </a:rPr>
              <a:t>bóng</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đổ</a:t>
            </a:r>
            <a:r>
              <a:rPr lang="en-US" sz="700" b="1" dirty="0">
                <a:solidFill>
                  <a:srgbClr val="4D61FF"/>
                </a:solidFill>
                <a:latin typeface="Montserrat"/>
                <a:ea typeface="Montserrat"/>
                <a:cs typeface="Montserrat"/>
                <a:sym typeface="Montserrat"/>
              </a:rPr>
              <a:t> thực </a:t>
            </a:r>
            <a:r>
              <a:rPr lang="en-US" sz="700" b="1" dirty="0" err="1">
                <a:solidFill>
                  <a:srgbClr val="4D61FF"/>
                </a:solidFill>
                <a:latin typeface="Montserrat"/>
                <a:ea typeface="Montserrat"/>
                <a:cs typeface="Montserrat"/>
                <a:sym typeface="Montserrat"/>
              </a:rPr>
              <a:t>tế</a:t>
            </a:r>
            <a:endParaRPr lang="en-US"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Trải</a:t>
            </a:r>
            <a:r>
              <a:rPr lang="en-US" sz="700" b="1" dirty="0">
                <a:solidFill>
                  <a:srgbClr val="4D61FF"/>
                </a:solidFill>
                <a:latin typeface="Montserrat"/>
                <a:ea typeface="Montserrat"/>
                <a:cs typeface="Montserrat"/>
                <a:sym typeface="Montserrat"/>
              </a:rPr>
              <a:t> nghiệm chơi </a:t>
            </a:r>
            <a:r>
              <a:rPr lang="en-US" sz="700" b="1" dirty="0" err="1">
                <a:solidFill>
                  <a:srgbClr val="4D61FF"/>
                </a:solidFill>
                <a:latin typeface="Montserrat"/>
                <a:ea typeface="Montserrat"/>
                <a:cs typeface="Montserrat"/>
                <a:sym typeface="Montserrat"/>
              </a:rPr>
              <a:t>mượt</a:t>
            </a:r>
            <a:r>
              <a:rPr lang="en-US" sz="700" b="1" dirty="0">
                <a:solidFill>
                  <a:srgbClr val="4D61FF"/>
                </a:solidFill>
                <a:latin typeface="Montserrat"/>
                <a:ea typeface="Montserrat"/>
                <a:cs typeface="Montserrat"/>
                <a:sym typeface="Montserrat"/>
              </a:rPr>
              <a:t> mà</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 sz="700" b="1" dirty="0">
                <a:solidFill>
                  <a:srgbClr val="4D61FF"/>
                </a:solidFill>
                <a:latin typeface="Montserrat"/>
                <a:ea typeface="Montserrat"/>
                <a:cs typeface="Montserrat"/>
                <a:sym typeface="Montserrat"/>
              </a:rPr>
              <a:t>Chế độ nhiều người chơi, tương tác</a:t>
            </a:r>
            <a:endParaRPr sz="1200" b="1" dirty="0"/>
          </a:p>
        </p:txBody>
      </p:sp>
      <p:sp>
        <p:nvSpPr>
          <p:cNvPr id="140" name="Google Shape;140;g1202a21b91a_0_138"/>
          <p:cNvSpPr/>
          <p:nvPr/>
        </p:nvSpPr>
        <p:spPr>
          <a:xfrm>
            <a:off x="6450474" y="205209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Mang lại trải nghiệm tốt nhất cho người sáng tạo</a:t>
            </a:r>
            <a:endParaRPr sz="800" b="1" i="1" dirty="0">
              <a:solidFill>
                <a:srgbClr val="4D61FF"/>
              </a:solidFill>
              <a:latin typeface="Montserrat"/>
              <a:ea typeface="Montserrat"/>
              <a:cs typeface="Montserrat"/>
              <a:sym typeface="Montserrat"/>
            </a:endParaRPr>
          </a:p>
        </p:txBody>
      </p:sp>
      <p:sp>
        <p:nvSpPr>
          <p:cNvPr id="141" name="Google Shape;141;g1202a21b91a_0_138"/>
          <p:cNvSpPr/>
          <p:nvPr/>
        </p:nvSpPr>
        <p:spPr>
          <a:xfrm>
            <a:off x="3499475" y="19480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Chỉnh sửa cảnh</a:t>
            </a:r>
            <a:endParaRPr dirty="0"/>
          </a:p>
        </p:txBody>
      </p:sp>
      <p:sp>
        <p:nvSpPr>
          <p:cNvPr id="142" name="Google Shape;142;g1202a21b91a_0_138"/>
          <p:cNvSpPr/>
          <p:nvPr/>
        </p:nvSpPr>
        <p:spPr>
          <a:xfrm>
            <a:off x="3499475" y="236372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vật thể</a:t>
            </a:r>
            <a:endParaRPr sz="900" b="1" dirty="0">
              <a:solidFill>
                <a:srgbClr val="FFFFFF"/>
              </a:solidFill>
              <a:latin typeface="Montserrat"/>
              <a:ea typeface="Montserrat"/>
              <a:cs typeface="Montserrat"/>
              <a:sym typeface="Montserrat"/>
            </a:endParaRPr>
          </a:p>
        </p:txBody>
      </p:sp>
      <p:sp>
        <p:nvSpPr>
          <p:cNvPr id="143" name="Google Shape;143;g1202a21b91a_0_138"/>
          <p:cNvSpPr/>
          <p:nvPr/>
        </p:nvSpPr>
        <p:spPr>
          <a:xfrm>
            <a:off x="3499463" y="27793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giao diện</a:t>
            </a:r>
            <a:endParaRPr sz="900" b="1" dirty="0">
              <a:solidFill>
                <a:schemeClr val="lt1"/>
              </a:solidFill>
              <a:latin typeface="Montserrat"/>
              <a:ea typeface="Montserrat"/>
              <a:cs typeface="Montserrat"/>
              <a:sym typeface="Montserrat"/>
            </a:endParaRPr>
          </a:p>
        </p:txBody>
      </p:sp>
      <p:sp>
        <p:nvSpPr>
          <p:cNvPr id="144" name="Google Shape;144;g1202a21b91a_0_138"/>
          <p:cNvSpPr/>
          <p:nvPr/>
        </p:nvSpPr>
        <p:spPr>
          <a:xfrm>
            <a:off x="3499463" y="320054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sinh vật</a:t>
            </a:r>
            <a:endParaRPr sz="900" b="1" dirty="0">
              <a:solidFill>
                <a:schemeClr val="lt1"/>
              </a:solidFill>
              <a:latin typeface="Montserrat"/>
              <a:ea typeface="Montserrat"/>
              <a:cs typeface="Montserrat"/>
              <a:sym typeface="Montserrat"/>
            </a:endParaRPr>
          </a:p>
        </p:txBody>
      </p:sp>
      <p:sp>
        <p:nvSpPr>
          <p:cNvPr id="145" name="Google Shape;145;g1202a21b91a_0_138"/>
          <p:cNvSpPr/>
          <p:nvPr/>
        </p:nvSpPr>
        <p:spPr>
          <a:xfrm>
            <a:off x="3524688" y="3610672"/>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sự kiện</a:t>
            </a:r>
            <a:endParaRPr sz="900" b="1" dirty="0">
              <a:solidFill>
                <a:schemeClr val="lt1"/>
              </a:solidFill>
              <a:latin typeface="Montserrat"/>
              <a:ea typeface="Montserrat"/>
              <a:cs typeface="Montserrat"/>
              <a:sym typeface="Montserrat"/>
            </a:endParaRPr>
          </a:p>
        </p:txBody>
      </p:sp>
      <p:sp>
        <p:nvSpPr>
          <p:cNvPr id="146" name="Google Shape;146;g1202a21b91a_0_138"/>
          <p:cNvSpPr/>
          <p:nvPr/>
        </p:nvSpPr>
        <p:spPr>
          <a:xfrm>
            <a:off x="3499463" y="402079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hiệu ứng</a:t>
            </a:r>
            <a:endParaRPr sz="9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977853EA-E2F4-D7D3-7490-DBA538A7842C}"/>
              </a:ext>
            </a:extLst>
          </p:cNvPr>
          <p:cNvSpPr txBox="1"/>
          <p:nvPr/>
        </p:nvSpPr>
        <p:spPr>
          <a:xfrm>
            <a:off x="9325314" y="5020389"/>
            <a:ext cx="1624163" cy="400110"/>
          </a:xfrm>
          <a:prstGeom prst="rect">
            <a:avLst/>
          </a:prstGeom>
          <a:noFill/>
        </p:spPr>
        <p:txBody>
          <a:bodyPr wrap="none" rtlCol="0">
            <a:spAutoFit/>
          </a:bodyPr>
          <a:lstStyle/>
          <a:p>
            <a:r>
              <a:rPr lang="en-US" sz="2000" dirty="0"/>
              <a:t>Bug </a:t>
            </a:r>
            <a:r>
              <a:rPr lang="en-US" sz="2000" dirty="0" err="1"/>
              <a:t>tung</a:t>
            </a:r>
            <a:r>
              <a:rPr lang="en-US" sz="2000" dirty="0"/>
              <a:t> </a:t>
            </a:r>
            <a:r>
              <a:rPr lang="en-US" sz="2000" dirty="0" err="1"/>
              <a:t>lon</a:t>
            </a:r>
            <a:endParaRPr lang="en-US" sz="2000" dirty="0"/>
          </a:p>
        </p:txBody>
      </p:sp>
      <p:grpSp>
        <p:nvGrpSpPr>
          <p:cNvPr id="5" name="Group 4"/>
          <p:cNvGrpSpPr/>
          <p:nvPr/>
        </p:nvGrpSpPr>
        <p:grpSpPr>
          <a:xfrm>
            <a:off x="3499463" y="212797"/>
            <a:ext cx="4049099" cy="1025867"/>
            <a:chOff x="3704594" y="333631"/>
            <a:chExt cx="4049099" cy="1025867"/>
          </a:xfrm>
        </p:grpSpPr>
        <p:sp>
          <p:nvSpPr>
            <p:cNvPr id="4" name="Rectangle 3"/>
            <p:cNvSpPr/>
            <p:nvPr/>
          </p:nvSpPr>
          <p:spPr>
            <a:xfrm>
              <a:off x="3704594" y="333631"/>
              <a:ext cx="4049099" cy="10241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6"/>
            <a:stretch>
              <a:fillRect/>
            </a:stretch>
          </p:blipFill>
          <p:spPr>
            <a:xfrm>
              <a:off x="3863831" y="335089"/>
              <a:ext cx="3730624" cy="1024409"/>
            </a:xfrm>
            <a:prstGeom prst="rect">
              <a:avLst/>
            </a:prstGeom>
            <a:ln>
              <a:noFill/>
            </a:ln>
            <a:effectLst>
              <a:outerShdw blurRad="190500" algn="tl" rotWithShape="0">
                <a:srgbClr val="000000">
                  <a:alpha val="70000"/>
                </a:srgb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randombar(horizontal)">
                                      <p:cBhvr>
                                        <p:cTn id="7" dur="500"/>
                                        <p:tgtEl>
                                          <p:spTgt spid="129"/>
                                        </p:tgtEl>
                                      </p:cBhvr>
                                    </p:animEffect>
                                  </p:childTnLst>
                                </p:cTn>
                              </p:par>
                              <p:par>
                                <p:cTn id="8" presetID="14" presetClass="entr" presetSubtype="1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randombar(horizontal)">
                                      <p:cBhvr>
                                        <p:cTn id="10" dur="500"/>
                                        <p:tgtEl>
                                          <p:spTgt spid="130"/>
                                        </p:tgtEl>
                                      </p:cBhvr>
                                    </p:animEffect>
                                  </p:childTnLst>
                                </p:cTn>
                              </p:par>
                              <p:par>
                                <p:cTn id="11" presetID="14" presetClass="entr" presetSubtype="1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randombar(horizontal)">
                                      <p:cBhvr>
                                        <p:cTn id="13" dur="500"/>
                                        <p:tgtEl>
                                          <p:spTgt spid="13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randombar(horizontal)">
                                      <p:cBhvr>
                                        <p:cTn id="16" dur="500"/>
                                        <p:tgtEl>
                                          <p:spTgt spid="13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randombar(horizontal)">
                                      <p:cBhvr>
                                        <p:cTn id="19" dur="500"/>
                                        <p:tgtEl>
                                          <p:spTgt spid="13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randombar(horizontal)">
                                      <p:cBhvr>
                                        <p:cTn id="22" dur="500"/>
                                        <p:tgtEl>
                                          <p:spTgt spid="13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animEffect transition="in" filter="randombar(horizontal)">
                                      <p:cBhvr>
                                        <p:cTn id="25" dur="500"/>
                                        <p:tgtEl>
                                          <p:spTgt spid="13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37"/>
                                        </p:tgtEl>
                                        <p:attrNameLst>
                                          <p:attrName>style.visibility</p:attrName>
                                        </p:attrNameLst>
                                      </p:cBhvr>
                                      <p:to>
                                        <p:strVal val="visible"/>
                                      </p:to>
                                    </p:set>
                                    <p:animEffect transition="in" filter="randombar(horizontal)">
                                      <p:cBhvr>
                                        <p:cTn id="30" dur="500"/>
                                        <p:tgtEl>
                                          <p:spTgt spid="13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141"/>
                                        </p:tgtEl>
                                        <p:attrNameLst>
                                          <p:attrName>style.visibility</p:attrName>
                                        </p:attrNameLst>
                                      </p:cBhvr>
                                      <p:to>
                                        <p:strVal val="visible"/>
                                      </p:to>
                                    </p:set>
                                    <p:animEffect transition="in" filter="randombar(horizontal)">
                                      <p:cBhvr>
                                        <p:cTn id="33" dur="500"/>
                                        <p:tgtEl>
                                          <p:spTgt spid="14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randombar(horizontal)">
                                      <p:cBhvr>
                                        <p:cTn id="36" dur="500"/>
                                        <p:tgtEl>
                                          <p:spTgt spid="142"/>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43"/>
                                        </p:tgtEl>
                                        <p:attrNameLst>
                                          <p:attrName>style.visibility</p:attrName>
                                        </p:attrNameLst>
                                      </p:cBhvr>
                                      <p:to>
                                        <p:strVal val="visible"/>
                                      </p:to>
                                    </p:set>
                                    <p:animEffect transition="in" filter="randombar(horizontal)">
                                      <p:cBhvr>
                                        <p:cTn id="39" dur="500"/>
                                        <p:tgtEl>
                                          <p:spTgt spid="14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44"/>
                                        </p:tgtEl>
                                        <p:attrNameLst>
                                          <p:attrName>style.visibility</p:attrName>
                                        </p:attrNameLst>
                                      </p:cBhvr>
                                      <p:to>
                                        <p:strVal val="visible"/>
                                      </p:to>
                                    </p:set>
                                    <p:animEffect transition="in" filter="randombar(horizontal)">
                                      <p:cBhvr>
                                        <p:cTn id="42" dur="500"/>
                                        <p:tgtEl>
                                          <p:spTgt spid="14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45"/>
                                        </p:tgtEl>
                                        <p:attrNameLst>
                                          <p:attrName>style.visibility</p:attrName>
                                        </p:attrNameLst>
                                      </p:cBhvr>
                                      <p:to>
                                        <p:strVal val="visible"/>
                                      </p:to>
                                    </p:set>
                                    <p:animEffect transition="in" filter="randombar(horizontal)">
                                      <p:cBhvr>
                                        <p:cTn id="45" dur="500"/>
                                        <p:tgtEl>
                                          <p:spTgt spid="14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146"/>
                                        </p:tgtEl>
                                        <p:attrNameLst>
                                          <p:attrName>style.visibility</p:attrName>
                                        </p:attrNameLst>
                                      </p:cBhvr>
                                      <p:to>
                                        <p:strVal val="visible"/>
                                      </p:to>
                                    </p:set>
                                    <p:animEffect transition="in" filter="randombar(horizontal)">
                                      <p:cBhvr>
                                        <p:cTn id="48" dur="500"/>
                                        <p:tgtEl>
                                          <p:spTgt spid="146"/>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139"/>
                                        </p:tgtEl>
                                        <p:attrNameLst>
                                          <p:attrName>style.visibility</p:attrName>
                                        </p:attrNameLst>
                                      </p:cBhvr>
                                      <p:to>
                                        <p:strVal val="visible"/>
                                      </p:to>
                                    </p:set>
                                    <p:animEffect transition="in" filter="randombar(horizontal)">
                                      <p:cBhvr>
                                        <p:cTn id="53" dur="500"/>
                                        <p:tgtEl>
                                          <p:spTgt spid="13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randombar(horizontal)">
                                      <p:cBhvr>
                                        <p:cTn id="56"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4" grpId="0" animBg="1"/>
      <p:bldP spid="136" grpId="0" animBg="1"/>
      <p:bldP spid="137" grpId="0" animBg="1"/>
      <p:bldP spid="139" grpId="0"/>
      <p:bldP spid="140" grpId="0" animBg="1"/>
      <p:bldP spid="141" grpId="0" animBg="1"/>
      <p:bldP spid="142" grpId="0" animBg="1"/>
      <p:bldP spid="143" grpId="0" animBg="1"/>
      <p:bldP spid="144" grpId="0" animBg="1"/>
      <p:bldP spid="145" grpId="0" animBg="1"/>
      <p:bldP spid="1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3b58554ca5_0_65"/>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13b58554ca5_0_65"/>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Các tính năng</a:t>
            </a:r>
            <a:endParaRPr sz="2000" b="1" i="1" u="none" strike="noStrike" cap="none" dirty="0">
              <a:solidFill>
                <a:schemeClr val="lt1"/>
              </a:solidFill>
              <a:latin typeface="Montserrat"/>
              <a:ea typeface="Montserrat"/>
              <a:cs typeface="Montserrat"/>
              <a:sym typeface="Montserrat"/>
            </a:endParaRPr>
          </a:p>
        </p:txBody>
      </p:sp>
      <p:sp>
        <p:nvSpPr>
          <p:cNvPr id="153" name="Google Shape;153;g13b58554ca5_0_65"/>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13b58554ca5_0_65"/>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155" name="Google Shape;155;g13b58554ca5_0_65"/>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Nhanh và đơn giản</a:t>
            </a:r>
            <a:endParaRPr sz="1400" b="0" i="0" u="none" strike="noStrike" cap="none" dirty="0">
              <a:solidFill>
                <a:srgbClr val="000000"/>
              </a:solidFill>
              <a:latin typeface="Arial"/>
              <a:ea typeface="Arial"/>
              <a:cs typeface="Arial"/>
              <a:sym typeface="Arial"/>
            </a:endParaRPr>
          </a:p>
        </p:txBody>
      </p:sp>
      <p:sp>
        <p:nvSpPr>
          <p:cNvPr id="156" name="Google Shape;156;g13b58554ca5_0_65"/>
          <p:cNvSpPr/>
          <p:nvPr/>
        </p:nvSpPr>
        <p:spPr>
          <a:xfrm>
            <a:off x="638200" y="1610596"/>
            <a:ext cx="3361200" cy="597028"/>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Có thể sử dụng trình kích hoạt để tương tác và xử lý logic trong game</a:t>
            </a: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 Với hàng ngàn các tính năng tương tác hỗ trợ dễ dàng</a:t>
            </a:r>
            <a:endParaRPr sz="900" b="1" dirty="0">
              <a:solidFill>
                <a:srgbClr val="4D61FF"/>
              </a:solidFill>
              <a:latin typeface="Montserrat"/>
              <a:ea typeface="Montserrat"/>
              <a:cs typeface="Montserrat"/>
              <a:sym typeface="Montserrat"/>
            </a:endParaRPr>
          </a:p>
        </p:txBody>
      </p:sp>
      <p:sp>
        <p:nvSpPr>
          <p:cNvPr id="157" name="Google Shape;157;g13b58554ca5_0_65"/>
          <p:cNvSpPr/>
          <p:nvPr/>
        </p:nvSpPr>
        <p:spPr>
          <a:xfrm>
            <a:off x="5057430" y="1572125"/>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Nhiều vật liệu phong phú lựa chọn tại cửa hàng</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Hỗ trợ nhiều nhân vật, vật thể</a:t>
            </a:r>
            <a:endParaRPr sz="900" b="1" dirty="0">
              <a:solidFill>
                <a:srgbClr val="4D61FF"/>
              </a:solidFill>
              <a:latin typeface="Montserrat"/>
              <a:ea typeface="Montserrat"/>
              <a:cs typeface="Montserrat"/>
              <a:sym typeface="Montserrat"/>
            </a:endParaRPr>
          </a:p>
        </p:txBody>
      </p:sp>
      <p:sp>
        <p:nvSpPr>
          <p:cNvPr id="158" name="Google Shape;158;g13b58554ca5_0_65"/>
          <p:cNvSpPr/>
          <p:nvPr/>
        </p:nvSpPr>
        <p:spPr>
          <a:xfrm>
            <a:off x="5057430" y="4188680"/>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Xuất bản với một nhấp chuột</a:t>
            </a:r>
            <a:r>
              <a:rPr lang="en-US" sz="900" b="1" dirty="0">
                <a:solidFill>
                  <a:srgbClr val="4D61FF"/>
                </a:solidFill>
                <a:latin typeface="Montserrat"/>
                <a:ea typeface="Montserrat"/>
                <a:cs typeface="Montserrat"/>
                <a:sym typeface="Montserrat"/>
              </a:rPr>
              <a:t>. Miễn phí duy trì máy chủ</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Miễn phí hỗ trợ nhà phát triển mọi lúc mọi nơi</a:t>
            </a:r>
            <a:endParaRPr sz="900" b="1" dirty="0">
              <a:solidFill>
                <a:srgbClr val="4D61FF"/>
              </a:solidFill>
              <a:latin typeface="Montserrat"/>
              <a:ea typeface="Montserrat"/>
              <a:cs typeface="Montserrat"/>
              <a:sym typeface="Montserrat"/>
            </a:endParaRPr>
          </a:p>
        </p:txBody>
      </p:sp>
      <p:pic>
        <p:nvPicPr>
          <p:cNvPr id="159" name="Google Shape;159;g13b58554ca5_0_65"/>
          <p:cNvPicPr preferRelativeResize="0"/>
          <p:nvPr/>
        </p:nvPicPr>
        <p:blipFill rotWithShape="1">
          <a:blip r:embed="rId3">
            <a:alphaModFix/>
          </a:blip>
          <a:srcRect t="10481" b="2242"/>
          <a:stretch/>
        </p:blipFill>
        <p:spPr>
          <a:xfrm>
            <a:off x="638288" y="2240279"/>
            <a:ext cx="3361112" cy="1568055"/>
          </a:xfrm>
          <a:prstGeom prst="rect">
            <a:avLst/>
          </a:prstGeom>
          <a:noFill/>
          <a:ln>
            <a:noFill/>
          </a:ln>
        </p:spPr>
      </p:pic>
      <p:sp>
        <p:nvSpPr>
          <p:cNvPr id="160" name="Google Shape;160;g13b58554ca5_0_65"/>
          <p:cNvSpPr txBox="1"/>
          <p:nvPr/>
        </p:nvSpPr>
        <p:spPr>
          <a:xfrm>
            <a:off x="638209" y="4188680"/>
            <a:ext cx="3361200" cy="346218"/>
          </a:xfrm>
          <a:prstGeom prst="rect">
            <a:avLst/>
          </a:prstGeom>
          <a:noFill/>
          <a:ln>
            <a:noFill/>
          </a:ln>
        </p:spPr>
        <p:txBody>
          <a:bodyPr spcFirstLastPara="1" wrap="square" lIns="68575" tIns="34275" rIns="68575" bIns="34275" anchor="t" anchorCtr="0">
            <a:sp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Hỗ trợ nhập các tài nguyên bên ngoài như .fbx, .png, .tga</a:t>
            </a:r>
            <a:endParaRPr sz="900" b="1" i="0" u="none" strike="noStrike" cap="none" dirty="0">
              <a:solidFill>
                <a:srgbClr val="4D61FF"/>
              </a:solidFill>
              <a:latin typeface="Montserrat"/>
              <a:ea typeface="Montserrat"/>
              <a:cs typeface="Montserrat"/>
              <a:sym typeface="Montserrat"/>
            </a:endParaRPr>
          </a:p>
        </p:txBody>
      </p:sp>
      <p:pic>
        <p:nvPicPr>
          <p:cNvPr id="161" name="Google Shape;161;g13b58554ca5_0_65"/>
          <p:cNvPicPr preferRelativeResize="0"/>
          <p:nvPr/>
        </p:nvPicPr>
        <p:blipFill rotWithShape="1">
          <a:blip r:embed="rId4">
            <a:alphaModFix/>
          </a:blip>
          <a:srcRect t="2238"/>
          <a:stretch/>
        </p:blipFill>
        <p:spPr>
          <a:xfrm>
            <a:off x="4940000" y="1955025"/>
            <a:ext cx="3596050" cy="1904300"/>
          </a:xfrm>
          <a:prstGeom prst="rect">
            <a:avLst/>
          </a:prstGeom>
          <a:noFill/>
          <a:ln>
            <a:noFill/>
          </a:ln>
        </p:spPr>
      </p:pic>
      <p:sp>
        <p:nvSpPr>
          <p:cNvPr id="163" name="Google Shape;163;g13b58554ca5_0_65"/>
          <p:cNvSpPr/>
          <p:nvPr/>
        </p:nvSpPr>
        <p:spPr>
          <a:xfrm>
            <a:off x="4868125" y="1351075"/>
            <a:ext cx="36954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Cửa hàng phong phú</a:t>
            </a:r>
            <a:endParaRPr sz="900" b="1" dirty="0">
              <a:solidFill>
                <a:srgbClr val="FFFFFF"/>
              </a:solidFill>
              <a:latin typeface="Montserrat"/>
              <a:ea typeface="Montserrat"/>
              <a:cs typeface="Montserrat"/>
              <a:sym typeface="Montserrat"/>
            </a:endParaRPr>
          </a:p>
        </p:txBody>
      </p:sp>
      <p:sp>
        <p:nvSpPr>
          <p:cNvPr id="164" name="Google Shape;164;g13b58554ca5_0_65"/>
          <p:cNvSpPr/>
          <p:nvPr/>
        </p:nvSpPr>
        <p:spPr>
          <a:xfrm>
            <a:off x="638200"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Hỗ trợ nhập tài nguyên</a:t>
            </a:r>
            <a:endParaRPr sz="900" b="1" dirty="0">
              <a:solidFill>
                <a:srgbClr val="FFFFFF"/>
              </a:solidFill>
              <a:latin typeface="Montserrat"/>
              <a:ea typeface="Montserrat"/>
              <a:cs typeface="Montserrat"/>
              <a:sym typeface="Montserrat"/>
            </a:endParaRPr>
          </a:p>
        </p:txBody>
      </p:sp>
      <p:sp>
        <p:nvSpPr>
          <p:cNvPr id="165" name="Google Shape;165;g13b58554ca5_0_65"/>
          <p:cNvSpPr/>
          <p:nvPr/>
        </p:nvSpPr>
        <p:spPr>
          <a:xfrm>
            <a:off x="5035275"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Hoàn toàn miễn phí</a:t>
            </a:r>
            <a:endParaRPr sz="900" b="1" dirty="0">
              <a:solidFill>
                <a:srgbClr val="FFFFFF"/>
              </a:solidFill>
              <a:latin typeface="Montserrat"/>
              <a:ea typeface="Montserrat"/>
              <a:cs typeface="Montserrat"/>
              <a:sym typeface="Montserrat"/>
            </a:endParaRPr>
          </a:p>
        </p:txBody>
      </p:sp>
      <p:sp>
        <p:nvSpPr>
          <p:cNvPr id="166" name="Google Shape;166;g13b58554ca5_0_65"/>
          <p:cNvSpPr/>
          <p:nvPr/>
        </p:nvSpPr>
        <p:spPr>
          <a:xfrm>
            <a:off x="638200" y="1366451"/>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Không có kỹ năng lập trình</a:t>
            </a:r>
            <a:endParaRPr sz="900" b="1" dirty="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randombar(horizontal)">
                                      <p:cBhvr>
                                        <p:cTn id="7" dur="500"/>
                                        <p:tgtEl>
                                          <p:spTgt spid="156"/>
                                        </p:tgtEl>
                                      </p:cBhvr>
                                    </p:animEffect>
                                  </p:childTnLst>
                                </p:cTn>
                              </p:par>
                              <p:par>
                                <p:cTn id="8" presetID="14" presetClass="entr" presetSubtype="1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randombar(horizontal)">
                                      <p:cBhvr>
                                        <p:cTn id="10" dur="500"/>
                                        <p:tgtEl>
                                          <p:spTgt spid="15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randombar(horizontal)">
                                      <p:cBhvr>
                                        <p:cTn id="13" dur="500"/>
                                        <p:tgtEl>
                                          <p:spTgt spid="166"/>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57"/>
                                        </p:tgtEl>
                                        <p:attrNameLst>
                                          <p:attrName>style.visibility</p:attrName>
                                        </p:attrNameLst>
                                      </p:cBhvr>
                                      <p:to>
                                        <p:strVal val="visible"/>
                                      </p:to>
                                    </p:set>
                                    <p:animEffect transition="in" filter="randombar(horizontal)">
                                      <p:cBhvr>
                                        <p:cTn id="18" dur="500"/>
                                        <p:tgtEl>
                                          <p:spTgt spid="157"/>
                                        </p:tgtEl>
                                      </p:cBhvr>
                                    </p:animEffect>
                                  </p:childTnLst>
                                </p:cTn>
                              </p:par>
                              <p:par>
                                <p:cTn id="19" presetID="14" presetClass="entr" presetSubtype="10" fill="hold" nodeType="withEffect">
                                  <p:stCondLst>
                                    <p:cond delay="0"/>
                                  </p:stCondLst>
                                  <p:childTnLst>
                                    <p:set>
                                      <p:cBhvr>
                                        <p:cTn id="20" dur="1" fill="hold">
                                          <p:stCondLst>
                                            <p:cond delay="0"/>
                                          </p:stCondLst>
                                        </p:cTn>
                                        <p:tgtEl>
                                          <p:spTgt spid="161"/>
                                        </p:tgtEl>
                                        <p:attrNameLst>
                                          <p:attrName>style.visibility</p:attrName>
                                        </p:attrNameLst>
                                      </p:cBhvr>
                                      <p:to>
                                        <p:strVal val="visible"/>
                                      </p:to>
                                    </p:set>
                                    <p:animEffect transition="in" filter="randombar(horizontal)">
                                      <p:cBhvr>
                                        <p:cTn id="21" dur="500"/>
                                        <p:tgtEl>
                                          <p:spTgt spid="16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63"/>
                                        </p:tgtEl>
                                        <p:attrNameLst>
                                          <p:attrName>style.visibility</p:attrName>
                                        </p:attrNameLst>
                                      </p:cBhvr>
                                      <p:to>
                                        <p:strVal val="visible"/>
                                      </p:to>
                                    </p:set>
                                    <p:animEffect transition="in" filter="randombar(horizontal)">
                                      <p:cBhvr>
                                        <p:cTn id="24" dur="500"/>
                                        <p:tgtEl>
                                          <p:spTgt spid="16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60"/>
                                        </p:tgtEl>
                                        <p:attrNameLst>
                                          <p:attrName>style.visibility</p:attrName>
                                        </p:attrNameLst>
                                      </p:cBhvr>
                                      <p:to>
                                        <p:strVal val="visible"/>
                                      </p:to>
                                    </p:set>
                                    <p:animEffect transition="in" filter="randombar(horizontal)">
                                      <p:cBhvr>
                                        <p:cTn id="29" dur="500"/>
                                        <p:tgtEl>
                                          <p:spTgt spid="16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randombar(horizontal)">
                                      <p:cBhvr>
                                        <p:cTn id="32" dur="500"/>
                                        <p:tgtEl>
                                          <p:spTgt spid="164"/>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8"/>
                                        </p:tgtEl>
                                        <p:attrNameLst>
                                          <p:attrName>style.visibility</p:attrName>
                                        </p:attrNameLst>
                                      </p:cBhvr>
                                      <p:to>
                                        <p:strVal val="visible"/>
                                      </p:to>
                                    </p:set>
                                    <p:animEffect transition="in" filter="randombar(horizontal)">
                                      <p:cBhvr>
                                        <p:cTn id="37" dur="500"/>
                                        <p:tgtEl>
                                          <p:spTgt spid="15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randombar(horizontal)">
                                      <p:cBhvr>
                                        <p:cTn id="40"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60" grpId="0"/>
      <p:bldP spid="163" grpId="0" animBg="1"/>
      <p:bldP spid="164" grpId="0" animBg="1"/>
      <p:bldP spid="165" grpId="0" animBg="1"/>
      <p:bldP spid="166"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2520</Words>
  <Application>Microsoft Office PowerPoint</Application>
  <PresentationFormat>On-screen Show (16:9)</PresentationFormat>
  <Paragraphs>239</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Montserrat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Lồng Phúc</cp:lastModifiedBy>
  <cp:revision>31</cp:revision>
  <dcterms:modified xsi:type="dcterms:W3CDTF">2022-09-29T14:31:50Z</dcterms:modified>
</cp:coreProperties>
</file>